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 id="273" r:id="rId68"/>
    <p:sldId id="274" r:id="rId69"/>
    <p:sldId id="275" r:id="rId70"/>
    <p:sldId id="276" r:id="rId71"/>
    <p:sldId id="277" r:id="rId72"/>
    <p:sldId id="278"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Quicksand" charset="1" panose="00000500000000000000"/>
      <p:regular r:id="rId34"/>
    </p:embeddedFont>
    <p:embeddedFont>
      <p:font typeface="Quicksand Bold" charset="1" panose="00000800000000000000"/>
      <p:regular r:id="rId35"/>
    </p:embeddedFont>
    <p:embeddedFont>
      <p:font typeface="Quicksand Light" charset="1" panose="00000400000000000000"/>
      <p:regular r:id="rId36"/>
    </p:embeddedFont>
    <p:embeddedFont>
      <p:font typeface="Quicksand Medium" charset="1" panose="00000600000000000000"/>
      <p:regular r:id="rId37"/>
    </p:embeddedFont>
    <p:embeddedFont>
      <p:font typeface="Open Sauce" charset="1" panose="00000500000000000000"/>
      <p:regular r:id="rId38"/>
    </p:embeddedFont>
    <p:embeddedFont>
      <p:font typeface="Open Sauce Bold" charset="1" panose="00000800000000000000"/>
      <p:regular r:id="rId39"/>
    </p:embeddedFont>
    <p:embeddedFont>
      <p:font typeface="Open Sauce Italics" charset="1" panose="00000500000000000000"/>
      <p:regular r:id="rId40"/>
    </p:embeddedFont>
    <p:embeddedFont>
      <p:font typeface="Open Sauce Bold Italics" charset="1" panose="00000800000000000000"/>
      <p:regular r:id="rId41"/>
    </p:embeddedFont>
    <p:embeddedFont>
      <p:font typeface="Open Sauce Light" charset="1" panose="00000400000000000000"/>
      <p:regular r:id="rId42"/>
    </p:embeddedFont>
    <p:embeddedFont>
      <p:font typeface="Open Sauce Light Italics" charset="1" panose="00000400000000000000"/>
      <p:regular r:id="rId43"/>
    </p:embeddedFont>
    <p:embeddedFont>
      <p:font typeface="Open Sauce Medium" charset="1" panose="00000600000000000000"/>
      <p:regular r:id="rId44"/>
    </p:embeddedFont>
    <p:embeddedFont>
      <p:font typeface="Open Sauce Medium Italics" charset="1" panose="00000600000000000000"/>
      <p:regular r:id="rId45"/>
    </p:embeddedFont>
    <p:embeddedFont>
      <p:font typeface="Open Sauce Semi-Bold" charset="1" panose="00000700000000000000"/>
      <p:regular r:id="rId46"/>
    </p:embeddedFont>
    <p:embeddedFont>
      <p:font typeface="Open Sauce Semi-Bold Italics" charset="1" panose="00000700000000000000"/>
      <p:regular r:id="rId47"/>
    </p:embeddedFont>
    <p:embeddedFont>
      <p:font typeface="Open Sauce Heavy" charset="1" panose="00000A00000000000000"/>
      <p:regular r:id="rId48"/>
    </p:embeddedFont>
    <p:embeddedFont>
      <p:font typeface="Open Sauce Heavy Italics" charset="1" panose="00000A00000000000000"/>
      <p:regular r:id="rId49"/>
    </p:embeddedFont>
    <p:embeddedFont>
      <p:font typeface="Paytone One" charset="1" panose="000005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slides/slide18.xml" Type="http://schemas.openxmlformats.org/officeDocument/2006/relationships/slide"/><Relationship Id="rId69" Target="slides/slide19.xml" Type="http://schemas.openxmlformats.org/officeDocument/2006/relationships/slide"/><Relationship Id="rId7" Target="fonts/font7.fntdata" Type="http://schemas.openxmlformats.org/officeDocument/2006/relationships/font"/><Relationship Id="rId70" Target="slides/slide20.xml" Type="http://schemas.openxmlformats.org/officeDocument/2006/relationships/slide"/><Relationship Id="rId71" Target="slides/slide21.xml" Type="http://schemas.openxmlformats.org/officeDocument/2006/relationships/slide"/><Relationship Id="rId72" Target="slides/slide22.xml" Type="http://schemas.openxmlformats.org/officeDocument/2006/relationships/slide"/><Relationship Id="rId73" Target="slides/slide23.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png" Type="http://schemas.openxmlformats.org/officeDocument/2006/relationships/image"/><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78.png" Type="http://schemas.openxmlformats.org/officeDocument/2006/relationships/image"/><Relationship Id="rId15" Target="../media/image79.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7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8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png" Type="http://schemas.openxmlformats.org/officeDocument/2006/relationships/image"/><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svg" Type="http://schemas.openxmlformats.org/officeDocument/2006/relationships/image"/><Relationship Id="rId9" Target="../media/image7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8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2" Target="../media/image66.png" Type="http://schemas.openxmlformats.org/officeDocument/2006/relationships/image"/><Relationship Id="rId3" Target="../media/image67.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650" y="5143500"/>
            <a:ext cx="17888038" cy="2016470"/>
          </a:xfrm>
          <a:custGeom>
            <a:avLst/>
            <a:gdLst/>
            <a:ahLst/>
            <a:cxnLst/>
            <a:rect r="r" b="b" t="t" l="l"/>
            <a:pathLst>
              <a:path h="2016470" w="17888038">
                <a:moveTo>
                  <a:pt x="0" y="0"/>
                </a:moveTo>
                <a:lnTo>
                  <a:pt x="17888038" y="0"/>
                </a:lnTo>
                <a:lnTo>
                  <a:pt x="17888038" y="2016470"/>
                </a:lnTo>
                <a:lnTo>
                  <a:pt x="0" y="2016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4356970" y="2863799"/>
            <a:ext cx="10223819" cy="1703468"/>
          </a:xfrm>
          <a:prstGeom prst="rect">
            <a:avLst/>
          </a:prstGeom>
        </p:spPr>
        <p:txBody>
          <a:bodyPr anchor="t" rtlCol="false" tIns="0" lIns="0" bIns="0" rIns="0">
            <a:spAutoFit/>
          </a:bodyPr>
          <a:lstStyle/>
          <a:p>
            <a:pPr algn="ctr">
              <a:lnSpc>
                <a:spcPts val="6868"/>
              </a:lnSpc>
            </a:pPr>
            <a:r>
              <a:rPr lang="en-US" sz="4905">
                <a:solidFill>
                  <a:srgbClr val="000000"/>
                </a:solidFill>
                <a:latin typeface="Paytone One Bold"/>
              </a:rPr>
              <a:t>HỌC PHẦN: THIẾT KẾ PHẦN MỀM DỰA TRÊN MÃ NGUỒN MỞ</a:t>
            </a:r>
          </a:p>
        </p:txBody>
      </p:sp>
      <p:sp>
        <p:nvSpPr>
          <p:cNvPr name="TextBox 9" id="9"/>
          <p:cNvSpPr txBox="true"/>
          <p:nvPr/>
        </p:nvSpPr>
        <p:spPr>
          <a:xfrm rot="0">
            <a:off x="4608703" y="5488473"/>
            <a:ext cx="9070594" cy="1322170"/>
          </a:xfrm>
          <a:prstGeom prst="rect">
            <a:avLst/>
          </a:prstGeom>
        </p:spPr>
        <p:txBody>
          <a:bodyPr anchor="t" rtlCol="false" tIns="0" lIns="0" bIns="0" rIns="0">
            <a:spAutoFit/>
          </a:bodyPr>
          <a:lstStyle/>
          <a:p>
            <a:pPr algn="ctr">
              <a:lnSpc>
                <a:spcPts val="5349"/>
              </a:lnSpc>
            </a:pPr>
            <a:r>
              <a:rPr lang="en-US" sz="3821">
                <a:solidFill>
                  <a:srgbClr val="000000"/>
                </a:solidFill>
                <a:latin typeface="Quicksand Bold"/>
              </a:rPr>
              <a:t>Đề tài: Thiết kế ứng dụng vẽ hình bằng ngón tay qua camera</a:t>
            </a:r>
          </a:p>
        </p:txBody>
      </p:sp>
      <p:sp>
        <p:nvSpPr>
          <p:cNvPr name="Freeform 10" id="10"/>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DDCA"/>
        </a:solidFill>
      </p:bgPr>
    </p:bg>
    <p:spTree>
      <p:nvGrpSpPr>
        <p:cNvPr id="1" name=""/>
        <p:cNvGrpSpPr/>
        <p:nvPr/>
      </p:nvGrpSpPr>
      <p:grpSpPr>
        <a:xfrm>
          <a:off x="0" y="0"/>
          <a:ext cx="0" cy="0"/>
          <a:chOff x="0" y="0"/>
          <a:chExt cx="0" cy="0"/>
        </a:xfrm>
      </p:grpSpPr>
      <p:sp>
        <p:nvSpPr>
          <p:cNvPr name="Freeform 2" id="2"/>
          <p:cNvSpPr/>
          <p:nvPr/>
        </p:nvSpPr>
        <p:spPr>
          <a:xfrm flipH="false" flipV="false" rot="0">
            <a:off x="1827607" y="1814809"/>
            <a:ext cx="6895412" cy="4024996"/>
          </a:xfrm>
          <a:custGeom>
            <a:avLst/>
            <a:gdLst/>
            <a:ahLst/>
            <a:cxnLst/>
            <a:rect r="r" b="b" t="t" l="l"/>
            <a:pathLst>
              <a:path h="4024996" w="6895412">
                <a:moveTo>
                  <a:pt x="0" y="0"/>
                </a:moveTo>
                <a:lnTo>
                  <a:pt x="6895413" y="0"/>
                </a:lnTo>
                <a:lnTo>
                  <a:pt x="6895413" y="4024997"/>
                </a:lnTo>
                <a:lnTo>
                  <a:pt x="0" y="4024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46920" y="1900534"/>
            <a:ext cx="6895412" cy="4024996"/>
          </a:xfrm>
          <a:custGeom>
            <a:avLst/>
            <a:gdLst/>
            <a:ahLst/>
            <a:cxnLst/>
            <a:rect r="r" b="b" t="t" l="l"/>
            <a:pathLst>
              <a:path h="4024996" w="6895412">
                <a:moveTo>
                  <a:pt x="0" y="0"/>
                </a:moveTo>
                <a:lnTo>
                  <a:pt x="6895412" y="0"/>
                </a:lnTo>
                <a:lnTo>
                  <a:pt x="6895412" y="4024997"/>
                </a:lnTo>
                <a:lnTo>
                  <a:pt x="0" y="4024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662394" y="-1351049"/>
            <a:ext cx="5216125" cy="6154720"/>
          </a:xfrm>
          <a:custGeom>
            <a:avLst/>
            <a:gdLst/>
            <a:ahLst/>
            <a:cxnLst/>
            <a:rect r="r" b="b" t="t" l="l"/>
            <a:pathLst>
              <a:path h="6154720" w="5216125">
                <a:moveTo>
                  <a:pt x="0" y="6154720"/>
                </a:moveTo>
                <a:lnTo>
                  <a:pt x="5216125" y="6154720"/>
                </a:lnTo>
                <a:lnTo>
                  <a:pt x="5216125" y="0"/>
                </a:lnTo>
                <a:lnTo>
                  <a:pt x="0" y="0"/>
                </a:lnTo>
                <a:lnTo>
                  <a:pt x="0" y="6154720"/>
                </a:lnTo>
                <a:close/>
              </a:path>
            </a:pathLst>
          </a:custGeom>
          <a:blipFill>
            <a:blip r:embed="rId4"/>
            <a:stretch>
              <a:fillRect l="0" t="0" r="0" b="0"/>
            </a:stretch>
          </a:blipFill>
        </p:spPr>
      </p:sp>
      <p:sp>
        <p:nvSpPr>
          <p:cNvPr name="TextBox 5" id="5"/>
          <p:cNvSpPr txBox="true"/>
          <p:nvPr/>
        </p:nvSpPr>
        <p:spPr>
          <a:xfrm rot="0">
            <a:off x="10501424" y="3193748"/>
            <a:ext cx="4786403" cy="1580757"/>
          </a:xfrm>
          <a:prstGeom prst="rect">
            <a:avLst/>
          </a:prstGeom>
        </p:spPr>
        <p:txBody>
          <a:bodyPr anchor="t" rtlCol="false" tIns="0" lIns="0" bIns="0" rIns="0">
            <a:spAutoFit/>
          </a:bodyPr>
          <a:lstStyle/>
          <a:p>
            <a:pPr>
              <a:lnSpc>
                <a:spcPts val="4221"/>
              </a:lnSpc>
            </a:pPr>
            <a:r>
              <a:rPr lang="en-US" sz="3015">
                <a:solidFill>
                  <a:srgbClr val="FFFFFF"/>
                </a:solidFill>
                <a:latin typeface="Open Sauce"/>
              </a:rPr>
              <a:t>Phép toán trên mảng: tính toán, lọc mảng, biến đổi mảng,...</a:t>
            </a:r>
          </a:p>
        </p:txBody>
      </p:sp>
      <p:sp>
        <p:nvSpPr>
          <p:cNvPr name="Freeform 6" id="6"/>
          <p:cNvSpPr/>
          <p:nvPr/>
        </p:nvSpPr>
        <p:spPr>
          <a:xfrm flipH="true" flipV="false" rot="0">
            <a:off x="13734269" y="6131293"/>
            <a:ext cx="5216125" cy="6154720"/>
          </a:xfrm>
          <a:custGeom>
            <a:avLst/>
            <a:gdLst/>
            <a:ahLst/>
            <a:cxnLst/>
            <a:rect r="r" b="b" t="t" l="l"/>
            <a:pathLst>
              <a:path h="6154720" w="5216125">
                <a:moveTo>
                  <a:pt x="5216125" y="0"/>
                </a:moveTo>
                <a:lnTo>
                  <a:pt x="0" y="0"/>
                </a:lnTo>
                <a:lnTo>
                  <a:pt x="0" y="6154720"/>
                </a:lnTo>
                <a:lnTo>
                  <a:pt x="5216125" y="6154720"/>
                </a:lnTo>
                <a:lnTo>
                  <a:pt x="5216125" y="0"/>
                </a:lnTo>
                <a:close/>
              </a:path>
            </a:pathLst>
          </a:custGeom>
          <a:blipFill>
            <a:blip r:embed="rId4"/>
            <a:stretch>
              <a:fillRect l="0" t="0" r="0" b="0"/>
            </a:stretch>
          </a:blipFill>
        </p:spPr>
      </p:sp>
      <p:sp>
        <p:nvSpPr>
          <p:cNvPr name="Freeform 7" id="7"/>
          <p:cNvSpPr/>
          <p:nvPr/>
        </p:nvSpPr>
        <p:spPr>
          <a:xfrm flipH="false" flipV="false" rot="0">
            <a:off x="0" y="7276798"/>
            <a:ext cx="2887722" cy="4601947"/>
          </a:xfrm>
          <a:custGeom>
            <a:avLst/>
            <a:gdLst/>
            <a:ahLst/>
            <a:cxnLst/>
            <a:rect r="r" b="b" t="t" l="l"/>
            <a:pathLst>
              <a:path h="4601947" w="2887722">
                <a:moveTo>
                  <a:pt x="0" y="0"/>
                </a:moveTo>
                <a:lnTo>
                  <a:pt x="2887722" y="0"/>
                </a:lnTo>
                <a:lnTo>
                  <a:pt x="2887722" y="4601948"/>
                </a:lnTo>
                <a:lnTo>
                  <a:pt x="0" y="4601948"/>
                </a:lnTo>
                <a:lnTo>
                  <a:pt x="0" y="0"/>
                </a:lnTo>
                <a:close/>
              </a:path>
            </a:pathLst>
          </a:custGeom>
          <a:blipFill>
            <a:blip r:embed="rId5"/>
            <a:stretch>
              <a:fillRect l="0" t="0" r="0" b="0"/>
            </a:stretch>
          </a:blipFill>
        </p:spPr>
      </p:sp>
      <p:sp>
        <p:nvSpPr>
          <p:cNvPr name="Freeform 8" id="8"/>
          <p:cNvSpPr/>
          <p:nvPr/>
        </p:nvSpPr>
        <p:spPr>
          <a:xfrm flipH="true" flipV="true" rot="0">
            <a:off x="16062672" y="-1351049"/>
            <a:ext cx="2887722" cy="4601947"/>
          </a:xfrm>
          <a:custGeom>
            <a:avLst/>
            <a:gdLst/>
            <a:ahLst/>
            <a:cxnLst/>
            <a:rect r="r" b="b" t="t" l="l"/>
            <a:pathLst>
              <a:path h="4601947" w="2887722">
                <a:moveTo>
                  <a:pt x="2887722" y="4601947"/>
                </a:moveTo>
                <a:lnTo>
                  <a:pt x="0" y="4601947"/>
                </a:lnTo>
                <a:lnTo>
                  <a:pt x="0" y="0"/>
                </a:lnTo>
                <a:lnTo>
                  <a:pt x="2887722" y="0"/>
                </a:lnTo>
                <a:lnTo>
                  <a:pt x="2887722" y="4601947"/>
                </a:lnTo>
                <a:close/>
              </a:path>
            </a:pathLst>
          </a:custGeom>
          <a:blipFill>
            <a:blip r:embed="rId5"/>
            <a:stretch>
              <a:fillRect l="0" t="0" r="0" b="0"/>
            </a:stretch>
          </a:blipFill>
        </p:spPr>
      </p:sp>
      <p:sp>
        <p:nvSpPr>
          <p:cNvPr name="Freeform 9" id="9"/>
          <p:cNvSpPr/>
          <p:nvPr/>
        </p:nvSpPr>
        <p:spPr>
          <a:xfrm flipH="false" flipV="false" rot="0">
            <a:off x="7064202" y="-542822"/>
            <a:ext cx="7315200" cy="1492746"/>
          </a:xfrm>
          <a:custGeom>
            <a:avLst/>
            <a:gdLst/>
            <a:ahLst/>
            <a:cxnLst/>
            <a:rect r="r" b="b" t="t" l="l"/>
            <a:pathLst>
              <a:path h="1492746" w="7315200">
                <a:moveTo>
                  <a:pt x="0" y="0"/>
                </a:moveTo>
                <a:lnTo>
                  <a:pt x="7315200" y="0"/>
                </a:lnTo>
                <a:lnTo>
                  <a:pt x="7315200" y="1492746"/>
                </a:lnTo>
                <a:lnTo>
                  <a:pt x="0" y="1492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829353" y="3294408"/>
            <a:ext cx="4786403" cy="1580757"/>
          </a:xfrm>
          <a:prstGeom prst="rect">
            <a:avLst/>
          </a:prstGeom>
        </p:spPr>
        <p:txBody>
          <a:bodyPr anchor="t" rtlCol="false" tIns="0" lIns="0" bIns="0" rIns="0">
            <a:spAutoFit/>
          </a:bodyPr>
          <a:lstStyle/>
          <a:p>
            <a:pPr>
              <a:lnSpc>
                <a:spcPts val="4221"/>
              </a:lnSpc>
            </a:pPr>
            <a:r>
              <a:rPr lang="en-US" sz="3015">
                <a:solidFill>
                  <a:srgbClr val="FFFFFF"/>
                </a:solidFill>
                <a:latin typeface="Open Sauce"/>
              </a:rPr>
              <a:t>Tạo và xử lý mảng: tạo mảng, truy cập mảng, thao tác với mảng,...</a:t>
            </a:r>
          </a:p>
        </p:txBody>
      </p:sp>
      <p:sp>
        <p:nvSpPr>
          <p:cNvPr name="TextBox 11" id="11"/>
          <p:cNvSpPr txBox="true"/>
          <p:nvPr/>
        </p:nvSpPr>
        <p:spPr>
          <a:xfrm rot="0">
            <a:off x="4053487" y="559653"/>
            <a:ext cx="10118216" cy="875792"/>
          </a:xfrm>
          <a:prstGeom prst="rect">
            <a:avLst/>
          </a:prstGeom>
        </p:spPr>
        <p:txBody>
          <a:bodyPr anchor="t" rtlCol="false" tIns="0" lIns="0" bIns="0" rIns="0">
            <a:spAutoFit/>
          </a:bodyPr>
          <a:lstStyle/>
          <a:p>
            <a:pPr algn="ctr">
              <a:lnSpc>
                <a:spcPts val="6783"/>
              </a:lnSpc>
            </a:pPr>
            <a:r>
              <a:rPr lang="en-US" sz="6399">
                <a:solidFill>
                  <a:srgbClr val="000000"/>
                </a:solidFill>
                <a:latin typeface="Paytone One"/>
              </a:rPr>
              <a:t>CHỨC NĂNG</a:t>
            </a:r>
          </a:p>
        </p:txBody>
      </p:sp>
      <p:sp>
        <p:nvSpPr>
          <p:cNvPr name="TextBox 12" id="12"/>
          <p:cNvSpPr txBox="true"/>
          <p:nvPr/>
        </p:nvSpPr>
        <p:spPr>
          <a:xfrm rot="0">
            <a:off x="2829353" y="2174265"/>
            <a:ext cx="4891920" cy="688975"/>
          </a:xfrm>
          <a:prstGeom prst="rect">
            <a:avLst/>
          </a:prstGeom>
        </p:spPr>
        <p:txBody>
          <a:bodyPr anchor="t" rtlCol="false" tIns="0" lIns="0" bIns="0" rIns="0">
            <a:spAutoFit/>
          </a:bodyPr>
          <a:lstStyle/>
          <a:p>
            <a:pPr>
              <a:lnSpc>
                <a:spcPts val="5300"/>
              </a:lnSpc>
            </a:pPr>
            <a:r>
              <a:rPr lang="en-US" sz="5000">
                <a:solidFill>
                  <a:srgbClr val="FFFFFF"/>
                </a:solidFill>
                <a:latin typeface="Paytone One"/>
              </a:rPr>
              <a:t>Chức năng 1</a:t>
            </a:r>
          </a:p>
        </p:txBody>
      </p:sp>
      <p:sp>
        <p:nvSpPr>
          <p:cNvPr name="Freeform 13" id="13"/>
          <p:cNvSpPr/>
          <p:nvPr/>
        </p:nvSpPr>
        <p:spPr>
          <a:xfrm flipH="false" flipV="false" rot="0">
            <a:off x="4053487" y="9577772"/>
            <a:ext cx="7315200" cy="1492746"/>
          </a:xfrm>
          <a:custGeom>
            <a:avLst/>
            <a:gdLst/>
            <a:ahLst/>
            <a:cxnLst/>
            <a:rect r="r" b="b" t="t" l="l"/>
            <a:pathLst>
              <a:path h="1492746" w="7315200">
                <a:moveTo>
                  <a:pt x="0" y="0"/>
                </a:moveTo>
                <a:lnTo>
                  <a:pt x="7315200" y="0"/>
                </a:lnTo>
                <a:lnTo>
                  <a:pt x="7315200" y="1492747"/>
                </a:lnTo>
                <a:lnTo>
                  <a:pt x="0" y="14927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721802" y="2174265"/>
            <a:ext cx="4891920" cy="688975"/>
          </a:xfrm>
          <a:prstGeom prst="rect">
            <a:avLst/>
          </a:prstGeom>
        </p:spPr>
        <p:txBody>
          <a:bodyPr anchor="t" rtlCol="false" tIns="0" lIns="0" bIns="0" rIns="0">
            <a:spAutoFit/>
          </a:bodyPr>
          <a:lstStyle/>
          <a:p>
            <a:pPr>
              <a:lnSpc>
                <a:spcPts val="5300"/>
              </a:lnSpc>
            </a:pPr>
            <a:r>
              <a:rPr lang="en-US" sz="5000">
                <a:solidFill>
                  <a:srgbClr val="FFFFFF"/>
                </a:solidFill>
                <a:latin typeface="Paytone One"/>
              </a:rPr>
              <a:t>Chức năng 2</a:t>
            </a:r>
          </a:p>
        </p:txBody>
      </p:sp>
      <p:sp>
        <p:nvSpPr>
          <p:cNvPr name="Freeform 15" id="15"/>
          <p:cNvSpPr/>
          <p:nvPr/>
        </p:nvSpPr>
        <p:spPr>
          <a:xfrm flipH="false" flipV="false" rot="0">
            <a:off x="5664889" y="5925531"/>
            <a:ext cx="6895412" cy="4024996"/>
          </a:xfrm>
          <a:custGeom>
            <a:avLst/>
            <a:gdLst/>
            <a:ahLst/>
            <a:cxnLst/>
            <a:rect r="r" b="b" t="t" l="l"/>
            <a:pathLst>
              <a:path h="4024996" w="6895412">
                <a:moveTo>
                  <a:pt x="0" y="0"/>
                </a:moveTo>
                <a:lnTo>
                  <a:pt x="6895412" y="0"/>
                </a:lnTo>
                <a:lnTo>
                  <a:pt x="6895412" y="4024996"/>
                </a:lnTo>
                <a:lnTo>
                  <a:pt x="0" y="40249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666635" y="6325581"/>
            <a:ext cx="4891920" cy="688975"/>
          </a:xfrm>
          <a:prstGeom prst="rect">
            <a:avLst/>
          </a:prstGeom>
        </p:spPr>
        <p:txBody>
          <a:bodyPr anchor="t" rtlCol="false" tIns="0" lIns="0" bIns="0" rIns="0">
            <a:spAutoFit/>
          </a:bodyPr>
          <a:lstStyle/>
          <a:p>
            <a:pPr>
              <a:lnSpc>
                <a:spcPts val="5300"/>
              </a:lnSpc>
            </a:pPr>
            <a:r>
              <a:rPr lang="en-US" sz="5000">
                <a:solidFill>
                  <a:srgbClr val="FFFFFF"/>
                </a:solidFill>
                <a:latin typeface="Paytone One"/>
              </a:rPr>
              <a:t>Chức năng 3</a:t>
            </a:r>
          </a:p>
        </p:txBody>
      </p:sp>
      <p:sp>
        <p:nvSpPr>
          <p:cNvPr name="TextBox 17" id="17"/>
          <p:cNvSpPr txBox="true"/>
          <p:nvPr/>
        </p:nvSpPr>
        <p:spPr>
          <a:xfrm rot="0">
            <a:off x="6329818" y="7424131"/>
            <a:ext cx="4786403" cy="1580757"/>
          </a:xfrm>
          <a:prstGeom prst="rect">
            <a:avLst/>
          </a:prstGeom>
        </p:spPr>
        <p:txBody>
          <a:bodyPr anchor="t" rtlCol="false" tIns="0" lIns="0" bIns="0" rIns="0">
            <a:spAutoFit/>
          </a:bodyPr>
          <a:lstStyle/>
          <a:p>
            <a:pPr>
              <a:lnSpc>
                <a:spcPts val="4221"/>
              </a:lnSpc>
            </a:pPr>
            <a:r>
              <a:rPr lang="en-US" sz="3015">
                <a:solidFill>
                  <a:srgbClr val="FFFFFF"/>
                </a:solidFill>
                <a:latin typeface="Open Sauce"/>
              </a:rPr>
              <a:t>Thống kê: tính toán thống kê trên mảng, phân tích 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493704"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493704" y="3712853"/>
            <a:ext cx="1195470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 2: Thuật toán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6928" y="3434679"/>
            <a:ext cx="8219461" cy="3799029"/>
          </a:xfrm>
          <a:custGeom>
            <a:avLst/>
            <a:gdLst/>
            <a:ahLst/>
            <a:cxnLst/>
            <a:rect r="r" b="b" t="t" l="l"/>
            <a:pathLst>
              <a:path h="3799029" w="8219461">
                <a:moveTo>
                  <a:pt x="0" y="0"/>
                </a:moveTo>
                <a:lnTo>
                  <a:pt x="8219461" y="0"/>
                </a:lnTo>
                <a:lnTo>
                  <a:pt x="8219461" y="3799030"/>
                </a:lnTo>
                <a:lnTo>
                  <a:pt x="0" y="3799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15816" y="1030519"/>
            <a:ext cx="1006469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Các thuật toán</a:t>
            </a:r>
          </a:p>
        </p:txBody>
      </p:sp>
      <p:sp>
        <p:nvSpPr>
          <p:cNvPr name="Freeform 5" id="5"/>
          <p:cNvSpPr/>
          <p:nvPr/>
        </p:nvSpPr>
        <p:spPr>
          <a:xfrm flipH="false" flipV="false" rot="0">
            <a:off x="9537636" y="3434679"/>
            <a:ext cx="8219461" cy="3799029"/>
          </a:xfrm>
          <a:custGeom>
            <a:avLst/>
            <a:gdLst/>
            <a:ahLst/>
            <a:cxnLst/>
            <a:rect r="r" b="b" t="t" l="l"/>
            <a:pathLst>
              <a:path h="3799029" w="8219461">
                <a:moveTo>
                  <a:pt x="0" y="0"/>
                </a:moveTo>
                <a:lnTo>
                  <a:pt x="8219461" y="0"/>
                </a:lnTo>
                <a:lnTo>
                  <a:pt x="8219461" y="3799030"/>
                </a:lnTo>
                <a:lnTo>
                  <a:pt x="0" y="3799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70153" y="8387485"/>
            <a:ext cx="8219461" cy="3799029"/>
          </a:xfrm>
          <a:custGeom>
            <a:avLst/>
            <a:gdLst/>
            <a:ahLst/>
            <a:cxnLst/>
            <a:rect r="r" b="b" t="t" l="l"/>
            <a:pathLst>
              <a:path h="3799029" w="8219461">
                <a:moveTo>
                  <a:pt x="0" y="0"/>
                </a:moveTo>
                <a:lnTo>
                  <a:pt x="8219461" y="0"/>
                </a:lnTo>
                <a:lnTo>
                  <a:pt x="8219461" y="3799030"/>
                </a:lnTo>
                <a:lnTo>
                  <a:pt x="0" y="3799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3965461"/>
            <a:ext cx="8219461" cy="613410"/>
          </a:xfrm>
          <a:prstGeom prst="rect">
            <a:avLst/>
          </a:prstGeom>
        </p:spPr>
        <p:txBody>
          <a:bodyPr anchor="t" rtlCol="false" tIns="0" lIns="0" bIns="0" rIns="0">
            <a:spAutoFit/>
          </a:bodyPr>
          <a:lstStyle/>
          <a:p>
            <a:pPr algn="ctr">
              <a:lnSpc>
                <a:spcPts val="5040"/>
              </a:lnSpc>
            </a:pPr>
            <a:r>
              <a:rPr lang="en-US" sz="3600">
                <a:solidFill>
                  <a:srgbClr val="000000"/>
                </a:solidFill>
                <a:latin typeface="Paytone One"/>
              </a:rPr>
              <a:t>Theo dõi tay và chọn công cụ</a:t>
            </a:r>
          </a:p>
        </p:txBody>
      </p:sp>
      <p:sp>
        <p:nvSpPr>
          <p:cNvPr name="TextBox 8" id="8"/>
          <p:cNvSpPr txBox="true"/>
          <p:nvPr/>
        </p:nvSpPr>
        <p:spPr>
          <a:xfrm rot="0">
            <a:off x="9537636" y="3965461"/>
            <a:ext cx="8219461" cy="613410"/>
          </a:xfrm>
          <a:prstGeom prst="rect">
            <a:avLst/>
          </a:prstGeom>
        </p:spPr>
        <p:txBody>
          <a:bodyPr anchor="t" rtlCol="false" tIns="0" lIns="0" bIns="0" rIns="0">
            <a:spAutoFit/>
          </a:bodyPr>
          <a:lstStyle/>
          <a:p>
            <a:pPr algn="ctr">
              <a:lnSpc>
                <a:spcPts val="5040"/>
              </a:lnSpc>
            </a:pPr>
            <a:r>
              <a:rPr lang="en-US" sz="3600">
                <a:solidFill>
                  <a:srgbClr val="000000"/>
                </a:solidFill>
                <a:latin typeface="Paytone One"/>
              </a:rPr>
              <a:t>Chọn chức  năng vẽ</a:t>
            </a:r>
          </a:p>
        </p:txBody>
      </p:sp>
      <p:sp>
        <p:nvSpPr>
          <p:cNvPr name="TextBox 9" id="9"/>
          <p:cNvSpPr txBox="true"/>
          <p:nvPr/>
        </p:nvSpPr>
        <p:spPr>
          <a:xfrm rot="0">
            <a:off x="616928" y="5869768"/>
            <a:ext cx="8219461" cy="613410"/>
          </a:xfrm>
          <a:prstGeom prst="rect">
            <a:avLst/>
          </a:prstGeom>
        </p:spPr>
        <p:txBody>
          <a:bodyPr anchor="t" rtlCol="false" tIns="0" lIns="0" bIns="0" rIns="0">
            <a:spAutoFit/>
          </a:bodyPr>
          <a:lstStyle/>
          <a:p>
            <a:pPr algn="ctr">
              <a:lnSpc>
                <a:spcPts val="5040"/>
              </a:lnSpc>
            </a:pPr>
            <a:r>
              <a:rPr lang="en-US" sz="3600">
                <a:solidFill>
                  <a:srgbClr val="000000"/>
                </a:solidFill>
                <a:latin typeface="Paytone One"/>
              </a:rPr>
              <a:t>Xóa các vét vẽ</a:t>
            </a:r>
          </a:p>
        </p:txBody>
      </p:sp>
      <p:sp>
        <p:nvSpPr>
          <p:cNvPr name="TextBox 10" id="10"/>
          <p:cNvSpPr txBox="true"/>
          <p:nvPr/>
        </p:nvSpPr>
        <p:spPr>
          <a:xfrm rot="0">
            <a:off x="9537636" y="5869768"/>
            <a:ext cx="8219461" cy="613410"/>
          </a:xfrm>
          <a:prstGeom prst="rect">
            <a:avLst/>
          </a:prstGeom>
        </p:spPr>
        <p:txBody>
          <a:bodyPr anchor="t" rtlCol="false" tIns="0" lIns="0" bIns="0" rIns="0">
            <a:spAutoFit/>
          </a:bodyPr>
          <a:lstStyle/>
          <a:p>
            <a:pPr algn="ctr">
              <a:lnSpc>
                <a:spcPts val="5040"/>
              </a:lnSpc>
            </a:pPr>
            <a:r>
              <a:rPr lang="en-US" sz="3600">
                <a:solidFill>
                  <a:srgbClr val="000000"/>
                </a:solidFill>
                <a:latin typeface="Paytone One"/>
              </a:rPr>
              <a:t>Che phủ</a:t>
            </a:r>
          </a:p>
        </p:txBody>
      </p:sp>
      <p:sp>
        <p:nvSpPr>
          <p:cNvPr name="TextBox 11" id="11"/>
          <p:cNvSpPr txBox="true"/>
          <p:nvPr/>
        </p:nvSpPr>
        <p:spPr>
          <a:xfrm rot="0">
            <a:off x="5138431" y="8872009"/>
            <a:ext cx="8219461" cy="613410"/>
          </a:xfrm>
          <a:prstGeom prst="rect">
            <a:avLst/>
          </a:prstGeom>
        </p:spPr>
        <p:txBody>
          <a:bodyPr anchor="t" rtlCol="false" tIns="0" lIns="0" bIns="0" rIns="0">
            <a:spAutoFit/>
          </a:bodyPr>
          <a:lstStyle/>
          <a:p>
            <a:pPr algn="ctr">
              <a:lnSpc>
                <a:spcPts val="5040"/>
              </a:lnSpc>
            </a:pPr>
            <a:r>
              <a:rPr lang="en-US" sz="3600">
                <a:solidFill>
                  <a:srgbClr val="000000"/>
                </a:solidFill>
                <a:latin typeface="Paytone One"/>
              </a:rPr>
              <a:t>Giao diện người dùng</a:t>
            </a:r>
          </a:p>
        </p:txBody>
      </p:sp>
      <p:sp>
        <p:nvSpPr>
          <p:cNvPr name="TextBox 12" id="12"/>
          <p:cNvSpPr txBox="true"/>
          <p:nvPr/>
        </p:nvSpPr>
        <p:spPr>
          <a:xfrm rot="0">
            <a:off x="858523" y="3436506"/>
            <a:ext cx="6680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1</a:t>
            </a:r>
          </a:p>
        </p:txBody>
      </p:sp>
      <p:sp>
        <p:nvSpPr>
          <p:cNvPr name="TextBox 13" id="13"/>
          <p:cNvSpPr txBox="true"/>
          <p:nvPr/>
        </p:nvSpPr>
        <p:spPr>
          <a:xfrm rot="0">
            <a:off x="9807181" y="3436506"/>
            <a:ext cx="6680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2</a:t>
            </a:r>
          </a:p>
        </p:txBody>
      </p:sp>
      <p:sp>
        <p:nvSpPr>
          <p:cNvPr name="TextBox 14" id="14"/>
          <p:cNvSpPr txBox="true"/>
          <p:nvPr/>
        </p:nvSpPr>
        <p:spPr>
          <a:xfrm rot="0">
            <a:off x="858523" y="5340814"/>
            <a:ext cx="6680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3</a:t>
            </a:r>
          </a:p>
        </p:txBody>
      </p:sp>
      <p:sp>
        <p:nvSpPr>
          <p:cNvPr name="TextBox 15" id="15"/>
          <p:cNvSpPr txBox="true"/>
          <p:nvPr/>
        </p:nvSpPr>
        <p:spPr>
          <a:xfrm rot="0">
            <a:off x="9807181" y="5340814"/>
            <a:ext cx="6680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4</a:t>
            </a:r>
          </a:p>
        </p:txBody>
      </p:sp>
      <p:sp>
        <p:nvSpPr>
          <p:cNvPr name="TextBox 16" id="16"/>
          <p:cNvSpPr txBox="true"/>
          <p:nvPr/>
        </p:nvSpPr>
        <p:spPr>
          <a:xfrm rot="0">
            <a:off x="4980976" y="8343054"/>
            <a:ext cx="6680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7078037" y="1036858"/>
            <a:ext cx="10691256" cy="7351332"/>
          </a:xfrm>
          <a:custGeom>
            <a:avLst/>
            <a:gdLst/>
            <a:ahLst/>
            <a:cxnLst/>
            <a:rect r="r" b="b" t="t" l="l"/>
            <a:pathLst>
              <a:path h="7351332" w="10691256">
                <a:moveTo>
                  <a:pt x="0" y="0"/>
                </a:moveTo>
                <a:lnTo>
                  <a:pt x="10691257" y="0"/>
                </a:lnTo>
                <a:lnTo>
                  <a:pt x="10691257" y="7351331"/>
                </a:lnTo>
                <a:lnTo>
                  <a:pt x="0" y="7351331"/>
                </a:lnTo>
                <a:lnTo>
                  <a:pt x="0" y="0"/>
                </a:lnTo>
                <a:close/>
              </a:path>
            </a:pathLst>
          </a:custGeom>
          <a:blipFill>
            <a:blip r:embed="rId4"/>
            <a:stretch>
              <a:fillRect l="-1850" t="0" r="-1850" b="0"/>
            </a:stretch>
          </a:blipFill>
        </p:spPr>
      </p:sp>
      <p:sp>
        <p:nvSpPr>
          <p:cNvPr name="TextBox 5" id="5"/>
          <p:cNvSpPr txBox="true"/>
          <p:nvPr/>
        </p:nvSpPr>
        <p:spPr>
          <a:xfrm rot="0">
            <a:off x="596165" y="3619035"/>
            <a:ext cx="6209984" cy="2072678"/>
          </a:xfrm>
          <a:prstGeom prst="rect">
            <a:avLst/>
          </a:prstGeom>
        </p:spPr>
        <p:txBody>
          <a:bodyPr anchor="t" rtlCol="false" tIns="0" lIns="0" bIns="0" rIns="0">
            <a:spAutoFit/>
          </a:bodyPr>
          <a:lstStyle/>
          <a:p>
            <a:pPr algn="ctr">
              <a:lnSpc>
                <a:spcPts val="8335"/>
              </a:lnSpc>
            </a:pPr>
            <a:r>
              <a:rPr lang="en-US" sz="5953">
                <a:solidFill>
                  <a:srgbClr val="000000"/>
                </a:solidFill>
                <a:latin typeface="Paytone One Bold"/>
              </a:rPr>
              <a:t>Theo dõi tay và chọn công cụ</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6"/>
            <a:stretch>
              <a:fillRect l="0" t="0" r="0" b="0"/>
            </a:stretch>
          </a:blipFill>
        </p:spPr>
      </p:sp>
      <p:sp>
        <p:nvSpPr>
          <p:cNvPr name="Freeform 5" id="5"/>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9"/>
            <a:stretch>
              <a:fillRect l="0" t="0" r="0" b="0"/>
            </a:stretch>
          </a:blipFill>
        </p:spPr>
      </p:sp>
      <p:sp>
        <p:nvSpPr>
          <p:cNvPr name="Freeform 8" id="8"/>
          <p:cNvSpPr/>
          <p:nvPr/>
        </p:nvSpPr>
        <p:spPr>
          <a:xfrm flipH="false" flipV="false" rot="0">
            <a:off x="1028700" y="2093793"/>
            <a:ext cx="8296413" cy="7164507"/>
          </a:xfrm>
          <a:custGeom>
            <a:avLst/>
            <a:gdLst/>
            <a:ahLst/>
            <a:cxnLst/>
            <a:rect r="r" b="b" t="t" l="l"/>
            <a:pathLst>
              <a:path h="7164507" w="8296413">
                <a:moveTo>
                  <a:pt x="0" y="0"/>
                </a:moveTo>
                <a:lnTo>
                  <a:pt x="8296413" y="0"/>
                </a:lnTo>
                <a:lnTo>
                  <a:pt x="8296413" y="7164507"/>
                </a:lnTo>
                <a:lnTo>
                  <a:pt x="0" y="7164507"/>
                </a:lnTo>
                <a:lnTo>
                  <a:pt x="0" y="0"/>
                </a:lnTo>
                <a:close/>
              </a:path>
            </a:pathLst>
          </a:custGeom>
          <a:blipFill>
            <a:blip r:embed="rId10"/>
            <a:stretch>
              <a:fillRect l="0" t="-180" r="-2530" b="-180"/>
            </a:stretch>
          </a:blipFill>
        </p:spPr>
      </p:sp>
      <p:sp>
        <p:nvSpPr>
          <p:cNvPr name="Freeform 9" id="9"/>
          <p:cNvSpPr/>
          <p:nvPr/>
        </p:nvSpPr>
        <p:spPr>
          <a:xfrm flipH="false" flipV="false" rot="0">
            <a:off x="9495530" y="2093793"/>
            <a:ext cx="8378741" cy="7192186"/>
          </a:xfrm>
          <a:custGeom>
            <a:avLst/>
            <a:gdLst/>
            <a:ahLst/>
            <a:cxnLst/>
            <a:rect r="r" b="b" t="t" l="l"/>
            <a:pathLst>
              <a:path h="7192186" w="8378741">
                <a:moveTo>
                  <a:pt x="0" y="0"/>
                </a:moveTo>
                <a:lnTo>
                  <a:pt x="8378741" y="0"/>
                </a:lnTo>
                <a:lnTo>
                  <a:pt x="8378741" y="7192187"/>
                </a:lnTo>
                <a:lnTo>
                  <a:pt x="0" y="7192187"/>
                </a:lnTo>
                <a:lnTo>
                  <a:pt x="0" y="0"/>
                </a:lnTo>
                <a:close/>
              </a:path>
            </a:pathLst>
          </a:custGeom>
          <a:blipFill>
            <a:blip r:embed="rId11"/>
            <a:stretch>
              <a:fillRect l="0" t="0" r="0" b="0"/>
            </a:stretch>
          </a:blipFill>
        </p:spPr>
      </p:sp>
      <p:sp>
        <p:nvSpPr>
          <p:cNvPr name="TextBox 10" id="10"/>
          <p:cNvSpPr txBox="true"/>
          <p:nvPr/>
        </p:nvSpPr>
        <p:spPr>
          <a:xfrm rot="0">
            <a:off x="1028700" y="462612"/>
            <a:ext cx="8466830" cy="1017876"/>
          </a:xfrm>
          <a:prstGeom prst="rect">
            <a:avLst/>
          </a:prstGeom>
        </p:spPr>
        <p:txBody>
          <a:bodyPr anchor="t" rtlCol="false" tIns="0" lIns="0" bIns="0" rIns="0">
            <a:spAutoFit/>
          </a:bodyPr>
          <a:lstStyle/>
          <a:p>
            <a:pPr algn="ctr">
              <a:lnSpc>
                <a:spcPts val="8335"/>
              </a:lnSpc>
            </a:pPr>
            <a:r>
              <a:rPr lang="en-US" sz="5953">
                <a:solidFill>
                  <a:srgbClr val="000000"/>
                </a:solidFill>
                <a:latin typeface="Paytone One Bold"/>
              </a:rPr>
              <a:t>Chọn chức năng vẽ</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5493452" y="1031665"/>
            <a:ext cx="12365781" cy="3084403"/>
          </a:xfrm>
          <a:custGeom>
            <a:avLst/>
            <a:gdLst/>
            <a:ahLst/>
            <a:cxnLst/>
            <a:rect r="r" b="b" t="t" l="l"/>
            <a:pathLst>
              <a:path h="3084403" w="12365781">
                <a:moveTo>
                  <a:pt x="0" y="0"/>
                </a:moveTo>
                <a:lnTo>
                  <a:pt x="12365781" y="0"/>
                </a:lnTo>
                <a:lnTo>
                  <a:pt x="12365781" y="3084404"/>
                </a:lnTo>
                <a:lnTo>
                  <a:pt x="0" y="3084404"/>
                </a:lnTo>
                <a:lnTo>
                  <a:pt x="0" y="0"/>
                </a:lnTo>
                <a:close/>
              </a:path>
            </a:pathLst>
          </a:custGeom>
          <a:blipFill>
            <a:blip r:embed="rId4"/>
            <a:stretch>
              <a:fillRect l="0" t="0" r="0" b="0"/>
            </a:stretch>
          </a:blipFill>
        </p:spPr>
      </p:sp>
      <p:sp>
        <p:nvSpPr>
          <p:cNvPr name="Freeform 5" id="5"/>
          <p:cNvSpPr/>
          <p:nvPr/>
        </p:nvSpPr>
        <p:spPr>
          <a:xfrm flipH="false" flipV="false" rot="0">
            <a:off x="5493452" y="5711759"/>
            <a:ext cx="12365781" cy="1964827"/>
          </a:xfrm>
          <a:custGeom>
            <a:avLst/>
            <a:gdLst/>
            <a:ahLst/>
            <a:cxnLst/>
            <a:rect r="r" b="b" t="t" l="l"/>
            <a:pathLst>
              <a:path h="1964827" w="12365781">
                <a:moveTo>
                  <a:pt x="0" y="0"/>
                </a:moveTo>
                <a:lnTo>
                  <a:pt x="12365781" y="0"/>
                </a:lnTo>
                <a:lnTo>
                  <a:pt x="12365781" y="1964828"/>
                </a:lnTo>
                <a:lnTo>
                  <a:pt x="0" y="1964828"/>
                </a:lnTo>
                <a:lnTo>
                  <a:pt x="0" y="0"/>
                </a:lnTo>
                <a:close/>
              </a:path>
            </a:pathLst>
          </a:custGeom>
          <a:blipFill>
            <a:blip r:embed="rId5"/>
            <a:stretch>
              <a:fillRect l="0" t="-2549" r="0" b="-2549"/>
            </a:stretch>
          </a:blipFill>
        </p:spPr>
      </p:sp>
      <p:sp>
        <p:nvSpPr>
          <p:cNvPr name="TextBox 6" id="6"/>
          <p:cNvSpPr txBox="true"/>
          <p:nvPr/>
        </p:nvSpPr>
        <p:spPr>
          <a:xfrm rot="0">
            <a:off x="508596" y="2110357"/>
            <a:ext cx="5192792" cy="841296"/>
          </a:xfrm>
          <a:prstGeom prst="rect">
            <a:avLst/>
          </a:prstGeom>
        </p:spPr>
        <p:txBody>
          <a:bodyPr anchor="t" rtlCol="false" tIns="0" lIns="0" bIns="0" rIns="0">
            <a:spAutoFit/>
          </a:bodyPr>
          <a:lstStyle/>
          <a:p>
            <a:pPr algn="ctr">
              <a:lnSpc>
                <a:spcPts val="6969"/>
              </a:lnSpc>
            </a:pPr>
            <a:r>
              <a:rPr lang="en-US" sz="4978">
                <a:solidFill>
                  <a:srgbClr val="000000"/>
                </a:solidFill>
                <a:latin typeface="Paytone One Bold"/>
              </a:rPr>
              <a:t>Xóa các nét vẽ</a:t>
            </a:r>
          </a:p>
        </p:txBody>
      </p:sp>
      <p:sp>
        <p:nvSpPr>
          <p:cNvPr name="TextBox 7" id="7"/>
          <p:cNvSpPr txBox="true"/>
          <p:nvPr/>
        </p:nvSpPr>
        <p:spPr>
          <a:xfrm rot="0">
            <a:off x="88547" y="6026863"/>
            <a:ext cx="5404905" cy="891209"/>
          </a:xfrm>
          <a:prstGeom prst="rect">
            <a:avLst/>
          </a:prstGeom>
        </p:spPr>
        <p:txBody>
          <a:bodyPr anchor="t" rtlCol="false" tIns="0" lIns="0" bIns="0" rIns="0">
            <a:spAutoFit/>
          </a:bodyPr>
          <a:lstStyle/>
          <a:p>
            <a:pPr algn="ctr">
              <a:lnSpc>
                <a:spcPts val="7254"/>
              </a:lnSpc>
            </a:pPr>
            <a:r>
              <a:rPr lang="en-US" sz="5181">
                <a:solidFill>
                  <a:srgbClr val="000000"/>
                </a:solidFill>
                <a:latin typeface="Paytone One Bold"/>
              </a:rPr>
              <a:t>Che phủ</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1668" y="2306379"/>
            <a:ext cx="17058535" cy="1859962"/>
          </a:xfrm>
          <a:custGeom>
            <a:avLst/>
            <a:gdLst/>
            <a:ahLst/>
            <a:cxnLst/>
            <a:rect r="r" b="b" t="t" l="l"/>
            <a:pathLst>
              <a:path h="1859962" w="17058535">
                <a:moveTo>
                  <a:pt x="0" y="0"/>
                </a:moveTo>
                <a:lnTo>
                  <a:pt x="17058536" y="0"/>
                </a:lnTo>
                <a:lnTo>
                  <a:pt x="17058536" y="1859961"/>
                </a:lnTo>
                <a:lnTo>
                  <a:pt x="0" y="1859961"/>
                </a:lnTo>
                <a:lnTo>
                  <a:pt x="0" y="0"/>
                </a:lnTo>
                <a:close/>
              </a:path>
            </a:pathLst>
          </a:custGeom>
          <a:blipFill>
            <a:blip r:embed="rId14"/>
            <a:stretch>
              <a:fillRect l="0" t="0" r="-12216" b="-4749"/>
            </a:stretch>
          </a:blipFill>
        </p:spPr>
      </p:sp>
      <p:sp>
        <p:nvSpPr>
          <p:cNvPr name="Freeform 9" id="9"/>
          <p:cNvSpPr/>
          <p:nvPr/>
        </p:nvSpPr>
        <p:spPr>
          <a:xfrm flipH="false" flipV="false" rot="0">
            <a:off x="441668" y="4371495"/>
            <a:ext cx="17058535" cy="5615354"/>
          </a:xfrm>
          <a:custGeom>
            <a:avLst/>
            <a:gdLst/>
            <a:ahLst/>
            <a:cxnLst/>
            <a:rect r="r" b="b" t="t" l="l"/>
            <a:pathLst>
              <a:path h="5615354" w="17058535">
                <a:moveTo>
                  <a:pt x="0" y="0"/>
                </a:moveTo>
                <a:lnTo>
                  <a:pt x="17058536" y="0"/>
                </a:lnTo>
                <a:lnTo>
                  <a:pt x="17058536" y="5615354"/>
                </a:lnTo>
                <a:lnTo>
                  <a:pt x="0" y="5615354"/>
                </a:lnTo>
                <a:lnTo>
                  <a:pt x="0" y="0"/>
                </a:lnTo>
                <a:close/>
              </a:path>
            </a:pathLst>
          </a:custGeom>
          <a:blipFill>
            <a:blip r:embed="rId15"/>
            <a:stretch>
              <a:fillRect l="0" t="0" r="0" b="0"/>
            </a:stretch>
          </a:blipFill>
        </p:spPr>
      </p:sp>
      <p:sp>
        <p:nvSpPr>
          <p:cNvPr name="TextBox 10" id="10"/>
          <p:cNvSpPr txBox="true"/>
          <p:nvPr/>
        </p:nvSpPr>
        <p:spPr>
          <a:xfrm rot="0">
            <a:off x="441668" y="904875"/>
            <a:ext cx="8702332" cy="1072595"/>
          </a:xfrm>
          <a:prstGeom prst="rect">
            <a:avLst/>
          </a:prstGeom>
        </p:spPr>
        <p:txBody>
          <a:bodyPr anchor="t" rtlCol="false" tIns="0" lIns="0" bIns="0" rIns="0">
            <a:spAutoFit/>
          </a:bodyPr>
          <a:lstStyle/>
          <a:p>
            <a:pPr algn="ctr">
              <a:lnSpc>
                <a:spcPts val="8759"/>
              </a:lnSpc>
            </a:pPr>
            <a:r>
              <a:rPr lang="en-US" sz="6256">
                <a:solidFill>
                  <a:srgbClr val="000000"/>
                </a:solidFill>
                <a:latin typeface="Paytone One"/>
              </a:rPr>
              <a:t>Giao diện người dùng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493704"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541541" y="3712853"/>
            <a:ext cx="602582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 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133350"/>
              <a:ext cx="4274726" cy="2117101"/>
            </a:xfrm>
            <a:prstGeom prst="rect">
              <a:avLst/>
            </a:prstGeom>
          </p:spPr>
          <p:txBody>
            <a:bodyPr anchor="ctr" rtlCol="false" tIns="50800" lIns="50800" bIns="50800" rIns="50800"/>
            <a:lstStyle/>
            <a:p>
              <a:pPr algn="just" marL="1511299" indent="-755650" lvl="1">
                <a:lnSpc>
                  <a:spcPts val="9799"/>
                </a:lnSpc>
                <a:buFont typeface="Arial"/>
                <a:buChar char="•"/>
              </a:pPr>
              <a:r>
                <a:rPr lang="en-US" sz="6999">
                  <a:solidFill>
                    <a:srgbClr val="FFFFFF"/>
                  </a:solidFill>
                  <a:latin typeface="Open Sans Extra Bold"/>
                </a:rPr>
                <a:t>Màn hình hiển thị </a:t>
              </a:r>
            </a:p>
            <a:p>
              <a:pPr marL="1511299" indent="-755650" lvl="1">
                <a:lnSpc>
                  <a:spcPts val="9799"/>
                </a:lnSpc>
                <a:buFont typeface="Arial"/>
                <a:buChar char="•"/>
              </a:pPr>
              <a:r>
                <a:rPr lang="en-US" sz="6999">
                  <a:solidFill>
                    <a:srgbClr val="FFFFFF"/>
                  </a:solidFill>
                  <a:latin typeface="Open Sans Extra Bold"/>
                </a:rPr>
                <a:t>L</a:t>
              </a:r>
              <a:r>
                <a:rPr lang="en-US" sz="6999">
                  <a:solidFill>
                    <a:srgbClr val="FFFFFF"/>
                  </a:solidFill>
                  <a:latin typeface="Open Sans Extra Bold"/>
                </a:rPr>
                <a:t>ưu file</a:t>
              </a:r>
            </a:p>
            <a:p>
              <a:pPr marL="1511299" indent="-755650" lvl="1">
                <a:lnSpc>
                  <a:spcPts val="9799"/>
                </a:lnSpc>
                <a:buFont typeface="Arial"/>
                <a:buChar char="•"/>
              </a:pPr>
              <a:r>
                <a:rPr lang="en-US" sz="6999">
                  <a:solidFill>
                    <a:srgbClr val="FFFFFF"/>
                  </a:solidFill>
                  <a:latin typeface="Open Sans Extra Bold"/>
                </a:rPr>
                <a:t>C</a:t>
              </a:r>
              <a:r>
                <a:rPr lang="en-US" sz="6999">
                  <a:solidFill>
                    <a:srgbClr val="FFFFFF"/>
                  </a:solidFill>
                  <a:latin typeface="Open Sans Extra Bold"/>
                </a:rPr>
                <a:t>họn tool bằng bàn phím</a:t>
              </a: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2175804" cy="414792"/>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707800" y="857250"/>
            <a:ext cx="68508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a:rPr>
              <a:t>Ý tưởng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5738864" y="209754"/>
            <a:ext cx="12334822" cy="9867493"/>
          </a:xfrm>
          <a:custGeom>
            <a:avLst/>
            <a:gdLst/>
            <a:ahLst/>
            <a:cxnLst/>
            <a:rect r="r" b="b" t="t" l="l"/>
            <a:pathLst>
              <a:path h="9867493" w="12334822">
                <a:moveTo>
                  <a:pt x="0" y="0"/>
                </a:moveTo>
                <a:lnTo>
                  <a:pt x="12334822" y="0"/>
                </a:lnTo>
                <a:lnTo>
                  <a:pt x="12334822" y="9867492"/>
                </a:lnTo>
                <a:lnTo>
                  <a:pt x="0" y="9867492"/>
                </a:lnTo>
                <a:lnTo>
                  <a:pt x="0" y="0"/>
                </a:lnTo>
                <a:close/>
              </a:path>
            </a:pathLst>
          </a:custGeom>
          <a:blipFill>
            <a:blip r:embed="rId4"/>
            <a:stretch>
              <a:fillRect l="-34822" t="0" r="-29527" b="0"/>
            </a:stretch>
          </a:blipFill>
        </p:spPr>
      </p:sp>
      <p:sp>
        <p:nvSpPr>
          <p:cNvPr name="TextBox 5" id="5"/>
          <p:cNvSpPr txBox="true"/>
          <p:nvPr/>
        </p:nvSpPr>
        <p:spPr>
          <a:xfrm rot="0">
            <a:off x="0" y="2708201"/>
            <a:ext cx="6209984" cy="2072678"/>
          </a:xfrm>
          <a:prstGeom prst="rect">
            <a:avLst/>
          </a:prstGeom>
        </p:spPr>
        <p:txBody>
          <a:bodyPr anchor="t" rtlCol="false" tIns="0" lIns="0" bIns="0" rIns="0">
            <a:spAutoFit/>
          </a:bodyPr>
          <a:lstStyle/>
          <a:p>
            <a:pPr algn="ctr">
              <a:lnSpc>
                <a:spcPts val="8335"/>
              </a:lnSpc>
            </a:pPr>
            <a:r>
              <a:rPr lang="en-US" sz="5953">
                <a:solidFill>
                  <a:srgbClr val="000000"/>
                </a:solidFill>
                <a:latin typeface="Paytone One Bold"/>
              </a:rPr>
              <a:t>Màn hình hiển thị</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7277" y="7086146"/>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151484" y="1305093"/>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Nhóm 02</a:t>
            </a:r>
          </a:p>
        </p:txBody>
      </p:sp>
      <p:sp>
        <p:nvSpPr>
          <p:cNvPr name="TextBox 7" id="7"/>
          <p:cNvSpPr txBox="true"/>
          <p:nvPr/>
        </p:nvSpPr>
        <p:spPr>
          <a:xfrm rot="0">
            <a:off x="4286615" y="4029871"/>
            <a:ext cx="8987406"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Bold"/>
              </a:rPr>
              <a:t>Nguyễn Thế Quang Thắng</a:t>
            </a:r>
          </a:p>
        </p:txBody>
      </p:sp>
      <p:sp>
        <p:nvSpPr>
          <p:cNvPr name="TextBox 8" id="8"/>
          <p:cNvSpPr txBox="true"/>
          <p:nvPr/>
        </p:nvSpPr>
        <p:spPr>
          <a:xfrm rot="0">
            <a:off x="4912950" y="5174940"/>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Bold"/>
              </a:rPr>
              <a:t>Hoàng Tân Lâm</a:t>
            </a:r>
          </a:p>
        </p:txBody>
      </p:sp>
      <p:sp>
        <p:nvSpPr>
          <p:cNvPr name="TextBox 9" id="9"/>
          <p:cNvSpPr txBox="true"/>
          <p:nvPr/>
        </p:nvSpPr>
        <p:spPr>
          <a:xfrm rot="0">
            <a:off x="4708967" y="6317940"/>
            <a:ext cx="6083987"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Bold"/>
              </a:rPr>
              <a:t>Dương Quang Vinh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6"/>
            <a:stretch>
              <a:fillRect l="0" t="0" r="0" b="0"/>
            </a:stretch>
          </a:blipFill>
        </p:spPr>
      </p:sp>
      <p:sp>
        <p:nvSpPr>
          <p:cNvPr name="Freeform 5" id="5"/>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9"/>
            <a:stretch>
              <a:fillRect l="0" t="0" r="0" b="0"/>
            </a:stretch>
          </a:blipFill>
        </p:spPr>
      </p:sp>
      <p:sp>
        <p:nvSpPr>
          <p:cNvPr name="Freeform 8" id="8"/>
          <p:cNvSpPr/>
          <p:nvPr/>
        </p:nvSpPr>
        <p:spPr>
          <a:xfrm flipH="false" flipV="false" rot="0">
            <a:off x="1028700" y="2093793"/>
            <a:ext cx="6111037" cy="5128422"/>
          </a:xfrm>
          <a:custGeom>
            <a:avLst/>
            <a:gdLst/>
            <a:ahLst/>
            <a:cxnLst/>
            <a:rect r="r" b="b" t="t" l="l"/>
            <a:pathLst>
              <a:path h="5128422" w="6111037">
                <a:moveTo>
                  <a:pt x="0" y="0"/>
                </a:moveTo>
                <a:lnTo>
                  <a:pt x="6111037" y="0"/>
                </a:lnTo>
                <a:lnTo>
                  <a:pt x="6111037" y="5128422"/>
                </a:lnTo>
                <a:lnTo>
                  <a:pt x="0" y="5128422"/>
                </a:lnTo>
                <a:lnTo>
                  <a:pt x="0" y="0"/>
                </a:lnTo>
                <a:close/>
              </a:path>
            </a:pathLst>
          </a:custGeom>
          <a:blipFill>
            <a:blip r:embed="rId10"/>
            <a:stretch>
              <a:fillRect l="-10760" t="0" r="-10760" b="0"/>
            </a:stretch>
          </a:blipFill>
        </p:spPr>
      </p:sp>
      <p:sp>
        <p:nvSpPr>
          <p:cNvPr name="Freeform 9" id="9"/>
          <p:cNvSpPr/>
          <p:nvPr/>
        </p:nvSpPr>
        <p:spPr>
          <a:xfrm flipH="false" flipV="false" rot="0">
            <a:off x="6854710" y="2449920"/>
            <a:ext cx="11433290" cy="4050441"/>
          </a:xfrm>
          <a:custGeom>
            <a:avLst/>
            <a:gdLst/>
            <a:ahLst/>
            <a:cxnLst/>
            <a:rect r="r" b="b" t="t" l="l"/>
            <a:pathLst>
              <a:path h="4050441" w="11433290">
                <a:moveTo>
                  <a:pt x="0" y="0"/>
                </a:moveTo>
                <a:lnTo>
                  <a:pt x="11433290" y="0"/>
                </a:lnTo>
                <a:lnTo>
                  <a:pt x="11433290" y="4050442"/>
                </a:lnTo>
                <a:lnTo>
                  <a:pt x="0" y="4050442"/>
                </a:lnTo>
                <a:lnTo>
                  <a:pt x="0" y="0"/>
                </a:lnTo>
                <a:close/>
              </a:path>
            </a:pathLst>
          </a:custGeom>
          <a:blipFill>
            <a:blip r:embed="rId11"/>
            <a:stretch>
              <a:fillRect l="-8419" t="-4920" r="-55368" b="-1984"/>
            </a:stretch>
          </a:blipFill>
        </p:spPr>
      </p:sp>
      <p:sp>
        <p:nvSpPr>
          <p:cNvPr name="TextBox 10" id="10"/>
          <p:cNvSpPr txBox="true"/>
          <p:nvPr/>
        </p:nvSpPr>
        <p:spPr>
          <a:xfrm rot="0">
            <a:off x="1028700" y="462612"/>
            <a:ext cx="9913448" cy="1017876"/>
          </a:xfrm>
          <a:prstGeom prst="rect">
            <a:avLst/>
          </a:prstGeom>
        </p:spPr>
        <p:txBody>
          <a:bodyPr anchor="t" rtlCol="false" tIns="0" lIns="0" bIns="0" rIns="0">
            <a:spAutoFit/>
          </a:bodyPr>
          <a:lstStyle/>
          <a:p>
            <a:pPr algn="ctr">
              <a:lnSpc>
                <a:spcPts val="8335"/>
              </a:lnSpc>
            </a:pPr>
            <a:r>
              <a:rPr lang="en-US" sz="5953">
                <a:solidFill>
                  <a:srgbClr val="000000"/>
                </a:solidFill>
                <a:latin typeface="Paytone One Bold"/>
              </a:rPr>
              <a:t>Chọn tools từ bàn phím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6344729" y="1207380"/>
            <a:ext cx="10006511" cy="6169503"/>
          </a:xfrm>
          <a:custGeom>
            <a:avLst/>
            <a:gdLst/>
            <a:ahLst/>
            <a:cxnLst/>
            <a:rect r="r" b="b" t="t" l="l"/>
            <a:pathLst>
              <a:path h="6169503" w="10006511">
                <a:moveTo>
                  <a:pt x="0" y="0"/>
                </a:moveTo>
                <a:lnTo>
                  <a:pt x="10006511" y="0"/>
                </a:lnTo>
                <a:lnTo>
                  <a:pt x="10006511" y="6169503"/>
                </a:lnTo>
                <a:lnTo>
                  <a:pt x="0" y="6169503"/>
                </a:lnTo>
                <a:lnTo>
                  <a:pt x="0" y="0"/>
                </a:lnTo>
                <a:close/>
              </a:path>
            </a:pathLst>
          </a:custGeom>
          <a:blipFill>
            <a:blip r:embed="rId4"/>
            <a:stretch>
              <a:fillRect l="0" t="0" r="0" b="-4589"/>
            </a:stretch>
          </a:blipFill>
        </p:spPr>
      </p:sp>
      <p:sp>
        <p:nvSpPr>
          <p:cNvPr name="TextBox 5" id="5"/>
          <p:cNvSpPr txBox="true"/>
          <p:nvPr/>
        </p:nvSpPr>
        <p:spPr>
          <a:xfrm rot="0">
            <a:off x="194603" y="3431786"/>
            <a:ext cx="5192792" cy="953680"/>
          </a:xfrm>
          <a:prstGeom prst="rect">
            <a:avLst/>
          </a:prstGeom>
        </p:spPr>
        <p:txBody>
          <a:bodyPr anchor="t" rtlCol="false" tIns="0" lIns="0" bIns="0" rIns="0">
            <a:spAutoFit/>
          </a:bodyPr>
          <a:lstStyle/>
          <a:p>
            <a:pPr algn="ctr">
              <a:lnSpc>
                <a:spcPts val="7809"/>
              </a:lnSpc>
            </a:pPr>
            <a:r>
              <a:rPr lang="en-US" sz="5578">
                <a:solidFill>
                  <a:srgbClr val="000000"/>
                </a:solidFill>
                <a:latin typeface="Paytone One Bold"/>
              </a:rPr>
              <a:t>Lưu file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411441" y="2631831"/>
            <a:ext cx="19110882" cy="12543688"/>
          </a:xfrm>
          <a:custGeom>
            <a:avLst/>
            <a:gdLst/>
            <a:ahLst/>
            <a:cxnLst/>
            <a:rect r="r" b="b" t="t" l="l"/>
            <a:pathLst>
              <a:path h="12543688" w="19110882">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2622" y="2741669"/>
            <a:ext cx="6718623" cy="4114800"/>
          </a:xfrm>
          <a:custGeom>
            <a:avLst/>
            <a:gdLst/>
            <a:ahLst/>
            <a:cxnLst/>
            <a:rect r="r" b="b" t="t" l="l"/>
            <a:pathLst>
              <a:path h="4114800" w="6718623">
                <a:moveTo>
                  <a:pt x="0" y="0"/>
                </a:moveTo>
                <a:lnTo>
                  <a:pt x="6718622" y="0"/>
                </a:lnTo>
                <a:lnTo>
                  <a:pt x="671862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2578" y="-888991"/>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6028" y="345890"/>
            <a:ext cx="2687386" cy="2335582"/>
          </a:xfrm>
          <a:custGeom>
            <a:avLst/>
            <a:gdLst/>
            <a:ahLst/>
            <a:cxnLst/>
            <a:rect r="r" b="b" t="t" l="l"/>
            <a:pathLst>
              <a:path h="2335582" w="2687386">
                <a:moveTo>
                  <a:pt x="0" y="0"/>
                </a:moveTo>
                <a:lnTo>
                  <a:pt x="2687386" y="0"/>
                </a:lnTo>
                <a:lnTo>
                  <a:pt x="2687386" y="2335583"/>
                </a:lnTo>
                <a:lnTo>
                  <a:pt x="0" y="23355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059313" y="3291359"/>
            <a:ext cx="7659779" cy="2495083"/>
          </a:xfrm>
          <a:prstGeom prst="rect">
            <a:avLst/>
          </a:prstGeom>
        </p:spPr>
        <p:txBody>
          <a:bodyPr anchor="t" rtlCol="false" tIns="0" lIns="0" bIns="0" rIns="0">
            <a:spAutoFit/>
          </a:bodyPr>
          <a:lstStyle/>
          <a:p>
            <a:pPr algn="ctr">
              <a:lnSpc>
                <a:spcPts val="9607"/>
              </a:lnSpc>
            </a:pPr>
            <a:r>
              <a:rPr lang="en-US" sz="9419">
                <a:solidFill>
                  <a:srgbClr val="000000"/>
                </a:solidFill>
                <a:latin typeface="Paytone One Bold"/>
              </a:rPr>
              <a:t>Trình bày về ứng dụng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493704"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743687" y="1726251"/>
            <a:ext cx="13235332" cy="1771044"/>
            <a:chOff x="0" y="0"/>
            <a:chExt cx="2602724" cy="348275"/>
          </a:xfrm>
        </p:grpSpPr>
        <p:sp>
          <p:nvSpPr>
            <p:cNvPr name="Freeform 7" id="7"/>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8" id="8"/>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90014" y="1726251"/>
            <a:ext cx="13235332" cy="1771044"/>
            <a:chOff x="0" y="0"/>
            <a:chExt cx="2602724" cy="348275"/>
          </a:xfrm>
        </p:grpSpPr>
        <p:sp>
          <p:nvSpPr>
            <p:cNvPr name="Freeform 10" id="10"/>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11" id="11"/>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743687" y="1538272"/>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7140468" y="-176702"/>
            <a:ext cx="353442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a:t>
            </a:r>
          </a:p>
        </p:txBody>
      </p:sp>
      <p:sp>
        <p:nvSpPr>
          <p:cNvPr name="TextBox 18" id="18"/>
          <p:cNvSpPr txBox="true"/>
          <p:nvPr/>
        </p:nvSpPr>
        <p:spPr>
          <a:xfrm rot="0">
            <a:off x="2143380" y="2358512"/>
            <a:ext cx="10942400" cy="748258"/>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1: Thư viện</a:t>
            </a:r>
          </a:p>
        </p:txBody>
      </p:sp>
      <p:grpSp>
        <p:nvGrpSpPr>
          <p:cNvPr name="Group 19" id="19"/>
          <p:cNvGrpSpPr/>
          <p:nvPr/>
        </p:nvGrpSpPr>
        <p:grpSpPr>
          <a:xfrm rot="0">
            <a:off x="2493704" y="4305564"/>
            <a:ext cx="13235332" cy="1690676"/>
            <a:chOff x="0" y="0"/>
            <a:chExt cx="2602724" cy="332471"/>
          </a:xfrm>
        </p:grpSpPr>
        <p:sp>
          <p:nvSpPr>
            <p:cNvPr name="Freeform 20" id="20"/>
            <p:cNvSpPr/>
            <p:nvPr/>
          </p:nvSpPr>
          <p:spPr>
            <a:xfrm flipH="false" flipV="false" rot="0">
              <a:off x="0" y="0"/>
              <a:ext cx="2602724" cy="332471"/>
            </a:xfrm>
            <a:custGeom>
              <a:avLst/>
              <a:gdLst/>
              <a:ahLst/>
              <a:cxnLst/>
              <a:rect r="r" b="b" t="t" l="l"/>
              <a:pathLst>
                <a:path h="332471" w="2602724">
                  <a:moveTo>
                    <a:pt x="203200" y="0"/>
                  </a:moveTo>
                  <a:lnTo>
                    <a:pt x="2602724" y="0"/>
                  </a:lnTo>
                  <a:lnTo>
                    <a:pt x="2399524" y="332471"/>
                  </a:lnTo>
                  <a:lnTo>
                    <a:pt x="0" y="332471"/>
                  </a:lnTo>
                  <a:lnTo>
                    <a:pt x="203200" y="0"/>
                  </a:lnTo>
                  <a:close/>
                </a:path>
              </a:pathLst>
            </a:custGeom>
            <a:solidFill>
              <a:srgbClr val="A64B23"/>
            </a:solidFill>
          </p:spPr>
        </p:sp>
        <p:sp>
          <p:nvSpPr>
            <p:cNvPr name="TextBox 21" id="21"/>
            <p:cNvSpPr txBox="true"/>
            <p:nvPr/>
          </p:nvSpPr>
          <p:spPr>
            <a:xfrm>
              <a:off x="101600" y="-38100"/>
              <a:ext cx="2399524" cy="37057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290014" y="3830670"/>
            <a:ext cx="13235332" cy="1771044"/>
            <a:chOff x="0" y="0"/>
            <a:chExt cx="2602724" cy="348275"/>
          </a:xfrm>
        </p:grpSpPr>
        <p:sp>
          <p:nvSpPr>
            <p:cNvPr name="Freeform 23" id="23"/>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24" id="24"/>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493704" y="3830670"/>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2743687" y="4258937"/>
            <a:ext cx="10942400" cy="748258"/>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2: Thuật toán</a:t>
            </a:r>
          </a:p>
        </p:txBody>
      </p:sp>
      <p:grpSp>
        <p:nvGrpSpPr>
          <p:cNvPr name="Group 27" id="27"/>
          <p:cNvGrpSpPr/>
          <p:nvPr/>
        </p:nvGrpSpPr>
        <p:grpSpPr>
          <a:xfrm rot="0">
            <a:off x="1936786" y="6805865"/>
            <a:ext cx="13235332" cy="1690676"/>
            <a:chOff x="0" y="0"/>
            <a:chExt cx="2602724" cy="332471"/>
          </a:xfrm>
        </p:grpSpPr>
        <p:sp>
          <p:nvSpPr>
            <p:cNvPr name="Freeform 28" id="28"/>
            <p:cNvSpPr/>
            <p:nvPr/>
          </p:nvSpPr>
          <p:spPr>
            <a:xfrm flipH="false" flipV="false" rot="0">
              <a:off x="0" y="0"/>
              <a:ext cx="2602724" cy="332471"/>
            </a:xfrm>
            <a:custGeom>
              <a:avLst/>
              <a:gdLst/>
              <a:ahLst/>
              <a:cxnLst/>
              <a:rect r="r" b="b" t="t" l="l"/>
              <a:pathLst>
                <a:path h="332471" w="2602724">
                  <a:moveTo>
                    <a:pt x="203200" y="0"/>
                  </a:moveTo>
                  <a:lnTo>
                    <a:pt x="2602724" y="0"/>
                  </a:lnTo>
                  <a:lnTo>
                    <a:pt x="2399524" y="332471"/>
                  </a:lnTo>
                  <a:lnTo>
                    <a:pt x="0" y="332471"/>
                  </a:lnTo>
                  <a:lnTo>
                    <a:pt x="203200" y="0"/>
                  </a:lnTo>
                  <a:close/>
                </a:path>
              </a:pathLst>
            </a:custGeom>
            <a:solidFill>
              <a:srgbClr val="A64B23"/>
            </a:solidFill>
          </p:spPr>
        </p:sp>
        <p:sp>
          <p:nvSpPr>
            <p:cNvPr name="TextBox 29" id="29"/>
            <p:cNvSpPr txBox="true"/>
            <p:nvPr/>
          </p:nvSpPr>
          <p:spPr>
            <a:xfrm>
              <a:off x="101600" y="-38100"/>
              <a:ext cx="2399524" cy="370571"/>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011978" y="6329615"/>
            <a:ext cx="13235332" cy="1771044"/>
            <a:chOff x="0" y="0"/>
            <a:chExt cx="2602724" cy="348275"/>
          </a:xfrm>
        </p:grpSpPr>
        <p:sp>
          <p:nvSpPr>
            <p:cNvPr name="Freeform 31" id="31"/>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32" id="32"/>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3479414" y="6910640"/>
            <a:ext cx="10942400" cy="748258"/>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3: Ý tưởng cải tiến</a:t>
            </a:r>
          </a:p>
        </p:txBody>
      </p:sp>
      <p:sp>
        <p:nvSpPr>
          <p:cNvPr name="Freeform 34" id="34"/>
          <p:cNvSpPr/>
          <p:nvPr/>
        </p:nvSpPr>
        <p:spPr>
          <a:xfrm flipH="false" flipV="false" rot="0">
            <a:off x="2665589" y="6329615"/>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493704"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672800" y="3712853"/>
            <a:ext cx="1138117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 1 : Thư viện</a:t>
            </a:r>
          </a:p>
        </p:txBody>
      </p:sp>
      <p:sp>
        <p:nvSpPr>
          <p:cNvPr name="Freeform 11" id="11"/>
          <p:cNvSpPr/>
          <p:nvPr/>
        </p:nvSpPr>
        <p:spPr>
          <a:xfrm flipH="false" flipV="false" rot="0">
            <a:off x="12379652" y="2856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427922"/>
            <a:ext cx="16686017" cy="7632613"/>
            <a:chOff x="0" y="0"/>
            <a:chExt cx="4394671" cy="2010236"/>
          </a:xfrm>
        </p:grpSpPr>
        <p:sp>
          <p:nvSpPr>
            <p:cNvPr name="Freeform 3" id="3"/>
            <p:cNvSpPr/>
            <p:nvPr/>
          </p:nvSpPr>
          <p:spPr>
            <a:xfrm flipH="false" flipV="false" rot="0">
              <a:off x="0" y="0"/>
              <a:ext cx="4394671" cy="2010236"/>
            </a:xfrm>
            <a:custGeom>
              <a:avLst/>
              <a:gdLst/>
              <a:ahLst/>
              <a:cxnLst/>
              <a:rect r="r" b="b" t="t" l="l"/>
              <a:pathLst>
                <a:path h="2010236" w="4394671">
                  <a:moveTo>
                    <a:pt x="23663" y="0"/>
                  </a:moveTo>
                  <a:lnTo>
                    <a:pt x="4371008" y="0"/>
                  </a:lnTo>
                  <a:cubicBezTo>
                    <a:pt x="4377284" y="0"/>
                    <a:pt x="4383303" y="2493"/>
                    <a:pt x="4387741" y="6931"/>
                  </a:cubicBezTo>
                  <a:cubicBezTo>
                    <a:pt x="4392178" y="11368"/>
                    <a:pt x="4394671" y="17387"/>
                    <a:pt x="4394671" y="23663"/>
                  </a:cubicBezTo>
                  <a:lnTo>
                    <a:pt x="4394671" y="1986573"/>
                  </a:lnTo>
                  <a:cubicBezTo>
                    <a:pt x="4394671" y="1992849"/>
                    <a:pt x="4392178" y="1998867"/>
                    <a:pt x="4387741" y="2003305"/>
                  </a:cubicBezTo>
                  <a:cubicBezTo>
                    <a:pt x="4383303" y="2007743"/>
                    <a:pt x="4377284" y="2010236"/>
                    <a:pt x="4371008" y="2010236"/>
                  </a:cubicBezTo>
                  <a:lnTo>
                    <a:pt x="23663" y="2010236"/>
                  </a:lnTo>
                  <a:cubicBezTo>
                    <a:pt x="17387" y="2010236"/>
                    <a:pt x="11368" y="2007743"/>
                    <a:pt x="6931" y="2003305"/>
                  </a:cubicBezTo>
                  <a:cubicBezTo>
                    <a:pt x="2493" y="1998867"/>
                    <a:pt x="0" y="1992849"/>
                    <a:pt x="0" y="1986573"/>
                  </a:cubicBezTo>
                  <a:lnTo>
                    <a:pt x="0" y="23663"/>
                  </a:lnTo>
                  <a:cubicBezTo>
                    <a:pt x="0" y="17387"/>
                    <a:pt x="2493" y="11368"/>
                    <a:pt x="6931" y="6931"/>
                  </a:cubicBezTo>
                  <a:cubicBezTo>
                    <a:pt x="11368" y="2493"/>
                    <a:pt x="17387" y="0"/>
                    <a:pt x="23663" y="0"/>
                  </a:cubicBezTo>
                  <a:close/>
                </a:path>
              </a:pathLst>
            </a:custGeom>
            <a:solidFill>
              <a:srgbClr val="DCC3AC"/>
            </a:solidFill>
          </p:spPr>
        </p:sp>
        <p:sp>
          <p:nvSpPr>
            <p:cNvPr name="TextBox 4" id="4"/>
            <p:cNvSpPr txBox="true"/>
            <p:nvPr/>
          </p:nvSpPr>
          <p:spPr>
            <a:xfrm>
              <a:off x="0" y="-57150"/>
              <a:ext cx="4394671" cy="2067386"/>
            </a:xfrm>
            <a:prstGeom prst="rect">
              <a:avLst/>
            </a:prstGeom>
          </p:spPr>
          <p:txBody>
            <a:bodyPr anchor="ctr" rtlCol="false" tIns="50800" lIns="50800" bIns="50800" rIns="50800"/>
            <a:lstStyle/>
            <a:p>
              <a:pPr algn="ctr">
                <a:lnSpc>
                  <a:spcPts val="4200"/>
                </a:lnSpc>
              </a:pPr>
            </a:p>
            <a:p>
              <a:pPr algn="ctr">
                <a:lnSpc>
                  <a:spcPts val="4200"/>
                </a:lnSpc>
              </a:pP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MediaPipe là một thư viện mã nguồn mở của Google cung cấp các giải pháp máy học(ML) thời gian thực cho các ứng dụng trên thiết bị. Thư viện này cung cấp các mô hình ML được đào tạo sẵn cho các tác vụ như phát hiện khuôn mặt, theo dõi chuyển động, nhận dạng cử chỉ, v.v.</a:t>
              </a: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  MediaPipe là một công cụ mạnh mẽ có thể được sử dụng để tạo ra các ứng dụng MLthời gian thực sáng tạo và hữu ích.</a:t>
              </a:r>
            </a:p>
            <a:p>
              <a:pPr algn="ctr">
                <a:lnSpc>
                  <a:spcPts val="4200"/>
                </a:lnSpc>
              </a:pPr>
            </a:p>
            <a:p>
              <a:pPr>
                <a:lnSpc>
                  <a:spcPts val="4200"/>
                </a:lnSpc>
              </a:pPr>
              <a:r>
                <a:rPr lang="en-US" sz="3000">
                  <a:solidFill>
                    <a:srgbClr val="000000"/>
                  </a:solidFill>
                  <a:latin typeface="Open Sans Extra Bold"/>
                </a:rPr>
                <a:t> </a:t>
              </a:r>
            </a:p>
            <a:p>
              <a:pPr algn="ctr">
                <a:lnSpc>
                  <a:spcPts val="4200"/>
                </a:lnSpc>
              </a:pPr>
            </a:p>
            <a:p>
              <a:pPr algn="ctr">
                <a:lnSpc>
                  <a:spcPts val="4200"/>
                </a:lnSpc>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907455" y="759108"/>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243436" y="1062672"/>
            <a:ext cx="9801128" cy="1193800"/>
          </a:xfrm>
          <a:prstGeom prst="rect">
            <a:avLst/>
          </a:prstGeom>
        </p:spPr>
        <p:txBody>
          <a:bodyPr anchor="t" rtlCol="false" tIns="0" lIns="0" bIns="0" rIns="0">
            <a:spAutoFit/>
          </a:bodyPr>
          <a:lstStyle/>
          <a:p>
            <a:pPr algn="ctr">
              <a:lnSpc>
                <a:spcPts val="9799"/>
              </a:lnSpc>
            </a:pPr>
            <a:r>
              <a:rPr lang="en-US" sz="6999">
                <a:solidFill>
                  <a:srgbClr val="000000"/>
                </a:solidFill>
                <a:latin typeface="Paytone One"/>
              </a:rPr>
              <a:t>Thư viện mediapipe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39547" y="1385886"/>
            <a:ext cx="6758128" cy="4865852"/>
          </a:xfrm>
          <a:custGeom>
            <a:avLst/>
            <a:gdLst/>
            <a:ahLst/>
            <a:cxnLst/>
            <a:rect r="r" b="b" t="t" l="l"/>
            <a:pathLst>
              <a:path h="4865852" w="6758128">
                <a:moveTo>
                  <a:pt x="0" y="0"/>
                </a:moveTo>
                <a:lnTo>
                  <a:pt x="6758128" y="0"/>
                </a:lnTo>
                <a:lnTo>
                  <a:pt x="6758128" y="4865852"/>
                </a:lnTo>
                <a:lnTo>
                  <a:pt x="0" y="48658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81917" y="1385886"/>
            <a:ext cx="6788265" cy="4887551"/>
          </a:xfrm>
          <a:custGeom>
            <a:avLst/>
            <a:gdLst/>
            <a:ahLst/>
            <a:cxnLst/>
            <a:rect r="r" b="b" t="t" l="l"/>
            <a:pathLst>
              <a:path h="4887551" w="6788265">
                <a:moveTo>
                  <a:pt x="0" y="0"/>
                </a:moveTo>
                <a:lnTo>
                  <a:pt x="6788265" y="0"/>
                </a:lnTo>
                <a:lnTo>
                  <a:pt x="6788265" y="4887551"/>
                </a:lnTo>
                <a:lnTo>
                  <a:pt x="0" y="48875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368648" y="6530834"/>
            <a:ext cx="3614803" cy="3756166"/>
          </a:xfrm>
          <a:custGeom>
            <a:avLst/>
            <a:gdLst/>
            <a:ahLst/>
            <a:cxnLst/>
            <a:rect r="r" b="b" t="t" l="l"/>
            <a:pathLst>
              <a:path h="3756166" w="3614803">
                <a:moveTo>
                  <a:pt x="0" y="0"/>
                </a:moveTo>
                <a:lnTo>
                  <a:pt x="3614803" y="0"/>
                </a:lnTo>
                <a:lnTo>
                  <a:pt x="3614803" y="3756166"/>
                </a:lnTo>
                <a:lnTo>
                  <a:pt x="0" y="3756166"/>
                </a:lnTo>
                <a:lnTo>
                  <a:pt x="0" y="0"/>
                </a:lnTo>
                <a:close/>
              </a:path>
            </a:pathLst>
          </a:custGeom>
          <a:blipFill>
            <a:blip r:embed="rId8"/>
            <a:stretch>
              <a:fillRect l="0" t="-7064" r="-6242" b="-16040"/>
            </a:stretch>
          </a:blipFill>
        </p:spPr>
      </p:sp>
      <p:sp>
        <p:nvSpPr>
          <p:cNvPr name="Freeform 7" id="7"/>
          <p:cNvSpPr/>
          <p:nvPr/>
        </p:nvSpPr>
        <p:spPr>
          <a:xfrm flipH="false" flipV="false" rot="0">
            <a:off x="904732" y="6430819"/>
            <a:ext cx="7627758" cy="3577086"/>
          </a:xfrm>
          <a:custGeom>
            <a:avLst/>
            <a:gdLst/>
            <a:ahLst/>
            <a:cxnLst/>
            <a:rect r="r" b="b" t="t" l="l"/>
            <a:pathLst>
              <a:path h="3577086" w="7627758">
                <a:moveTo>
                  <a:pt x="0" y="0"/>
                </a:moveTo>
                <a:lnTo>
                  <a:pt x="7627758" y="0"/>
                </a:lnTo>
                <a:lnTo>
                  <a:pt x="7627758" y="3577086"/>
                </a:lnTo>
                <a:lnTo>
                  <a:pt x="0" y="3577086"/>
                </a:lnTo>
                <a:lnTo>
                  <a:pt x="0" y="0"/>
                </a:lnTo>
                <a:close/>
              </a:path>
            </a:pathLst>
          </a:custGeom>
          <a:blipFill>
            <a:blip r:embed="rId9"/>
            <a:stretch>
              <a:fillRect l="0" t="0" r="0" b="0"/>
            </a:stretch>
          </a:blipFill>
        </p:spPr>
      </p:sp>
      <p:sp>
        <p:nvSpPr>
          <p:cNvPr name="TextBox 8" id="8"/>
          <p:cNvSpPr txBox="true"/>
          <p:nvPr/>
        </p:nvSpPr>
        <p:spPr>
          <a:xfrm rot="0">
            <a:off x="5213052" y="100011"/>
            <a:ext cx="6488909"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Paytone One Bold"/>
              </a:rPr>
              <a:t>Chức năng</a:t>
            </a:r>
          </a:p>
        </p:txBody>
      </p:sp>
      <p:sp>
        <p:nvSpPr>
          <p:cNvPr name="TextBox 9" id="9"/>
          <p:cNvSpPr txBox="true"/>
          <p:nvPr/>
        </p:nvSpPr>
        <p:spPr>
          <a:xfrm rot="0">
            <a:off x="3206241" y="1429724"/>
            <a:ext cx="3024741" cy="545050"/>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Chức năng 1</a:t>
            </a:r>
          </a:p>
        </p:txBody>
      </p:sp>
      <p:sp>
        <p:nvSpPr>
          <p:cNvPr name="TextBox 10" id="10"/>
          <p:cNvSpPr txBox="true"/>
          <p:nvPr/>
        </p:nvSpPr>
        <p:spPr>
          <a:xfrm rot="0">
            <a:off x="11811020" y="1429724"/>
            <a:ext cx="2730059" cy="545050"/>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Chức năng 2</a:t>
            </a:r>
          </a:p>
        </p:txBody>
      </p:sp>
      <p:sp>
        <p:nvSpPr>
          <p:cNvPr name="TextBox 11" id="11"/>
          <p:cNvSpPr txBox="true"/>
          <p:nvPr/>
        </p:nvSpPr>
        <p:spPr>
          <a:xfrm rot="0">
            <a:off x="1518801" y="2603865"/>
            <a:ext cx="6788265" cy="2713415"/>
          </a:xfrm>
          <a:prstGeom prst="rect">
            <a:avLst/>
          </a:prstGeom>
        </p:spPr>
        <p:txBody>
          <a:bodyPr anchor="t" rtlCol="false" tIns="0" lIns="0" bIns="0" rIns="0">
            <a:spAutoFit/>
          </a:bodyPr>
          <a:lstStyle/>
          <a:p>
            <a:pPr>
              <a:lnSpc>
                <a:spcPts val="4329"/>
              </a:lnSpc>
            </a:pPr>
            <a:r>
              <a:rPr lang="en-US" sz="3092">
                <a:solidFill>
                  <a:srgbClr val="000000"/>
                </a:solidFill>
                <a:latin typeface="Quicksand Bold"/>
              </a:rPr>
              <a:t>Theo dõi chuyển động: MediaPipe cung cấp các mô hình ML được đào tạo sẵn để</a:t>
            </a:r>
            <a:r>
              <a:rPr lang="en-US" sz="3092">
                <a:solidFill>
                  <a:srgbClr val="000000"/>
                </a:solidFill>
                <a:latin typeface="Quicksand Bold"/>
              </a:rPr>
              <a:t> theo dõi các chuyển động của các đối tượng trong video.</a:t>
            </a:r>
            <a:r>
              <a:rPr lang="en-US" sz="3092">
                <a:solidFill>
                  <a:srgbClr val="000000"/>
                </a:solidFill>
                <a:latin typeface="Quicksand Bold"/>
              </a:rPr>
              <a:t> </a:t>
            </a:r>
          </a:p>
        </p:txBody>
      </p:sp>
      <p:sp>
        <p:nvSpPr>
          <p:cNvPr name="TextBox 12" id="12"/>
          <p:cNvSpPr txBox="true"/>
          <p:nvPr/>
        </p:nvSpPr>
        <p:spPr>
          <a:xfrm rot="0">
            <a:off x="9980934" y="2603865"/>
            <a:ext cx="6788265" cy="2168357"/>
          </a:xfrm>
          <a:prstGeom prst="rect">
            <a:avLst/>
          </a:prstGeom>
        </p:spPr>
        <p:txBody>
          <a:bodyPr anchor="t" rtlCol="false" tIns="0" lIns="0" bIns="0" rIns="0">
            <a:spAutoFit/>
          </a:bodyPr>
          <a:lstStyle/>
          <a:p>
            <a:pPr>
              <a:lnSpc>
                <a:spcPts val="4329"/>
              </a:lnSpc>
            </a:pPr>
            <a:r>
              <a:rPr lang="en-US" sz="3092">
                <a:solidFill>
                  <a:srgbClr val="000000"/>
                </a:solidFill>
                <a:latin typeface="Quicksand Bold"/>
              </a:rPr>
              <a:t> </a:t>
            </a:r>
            <a:r>
              <a:rPr lang="en-US" sz="3092">
                <a:solidFill>
                  <a:srgbClr val="000000"/>
                </a:solidFill>
                <a:latin typeface="Quicksand Bold"/>
              </a:rPr>
              <a:t>Nhận dạng cử chỉ: MediaPipe cung cấp các mô hình ML được đào tạo sẵn để nhận dạng các cử chỉ của người dùng.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573283" y="2427922"/>
            <a:ext cx="16686017" cy="8699413"/>
            <a:chOff x="0" y="0"/>
            <a:chExt cx="4394671" cy="2291203"/>
          </a:xfrm>
        </p:grpSpPr>
        <p:sp>
          <p:nvSpPr>
            <p:cNvPr name="Freeform 3" id="3"/>
            <p:cNvSpPr/>
            <p:nvPr/>
          </p:nvSpPr>
          <p:spPr>
            <a:xfrm flipH="false" flipV="false" rot="0">
              <a:off x="0" y="0"/>
              <a:ext cx="4394671" cy="2291204"/>
            </a:xfrm>
            <a:custGeom>
              <a:avLst/>
              <a:gdLst/>
              <a:ahLst/>
              <a:cxnLst/>
              <a:rect r="r" b="b" t="t" l="l"/>
              <a:pathLst>
                <a:path h="2291204" w="4394671">
                  <a:moveTo>
                    <a:pt x="23663" y="0"/>
                  </a:moveTo>
                  <a:lnTo>
                    <a:pt x="4371008" y="0"/>
                  </a:lnTo>
                  <a:cubicBezTo>
                    <a:pt x="4377284" y="0"/>
                    <a:pt x="4383303" y="2493"/>
                    <a:pt x="4387741" y="6931"/>
                  </a:cubicBezTo>
                  <a:cubicBezTo>
                    <a:pt x="4392178" y="11368"/>
                    <a:pt x="4394671" y="17387"/>
                    <a:pt x="4394671" y="23663"/>
                  </a:cubicBezTo>
                  <a:lnTo>
                    <a:pt x="4394671" y="2267541"/>
                  </a:lnTo>
                  <a:cubicBezTo>
                    <a:pt x="4394671" y="2273816"/>
                    <a:pt x="4392178" y="2279835"/>
                    <a:pt x="4387741" y="2284273"/>
                  </a:cubicBezTo>
                  <a:cubicBezTo>
                    <a:pt x="4383303" y="2288710"/>
                    <a:pt x="4377284" y="2291204"/>
                    <a:pt x="4371008" y="2291204"/>
                  </a:cubicBezTo>
                  <a:lnTo>
                    <a:pt x="23663" y="2291204"/>
                  </a:lnTo>
                  <a:cubicBezTo>
                    <a:pt x="17387" y="2291204"/>
                    <a:pt x="11368" y="2288710"/>
                    <a:pt x="6931" y="2284273"/>
                  </a:cubicBezTo>
                  <a:cubicBezTo>
                    <a:pt x="2493" y="2279835"/>
                    <a:pt x="0" y="2273816"/>
                    <a:pt x="0" y="2267541"/>
                  </a:cubicBezTo>
                  <a:lnTo>
                    <a:pt x="0" y="23663"/>
                  </a:lnTo>
                  <a:cubicBezTo>
                    <a:pt x="0" y="17387"/>
                    <a:pt x="2493" y="11368"/>
                    <a:pt x="6931" y="6931"/>
                  </a:cubicBezTo>
                  <a:cubicBezTo>
                    <a:pt x="11368" y="2493"/>
                    <a:pt x="17387" y="0"/>
                    <a:pt x="23663" y="0"/>
                  </a:cubicBezTo>
                  <a:close/>
                </a:path>
              </a:pathLst>
            </a:custGeom>
            <a:solidFill>
              <a:srgbClr val="DCC3AC"/>
            </a:solidFill>
          </p:spPr>
        </p:sp>
        <p:sp>
          <p:nvSpPr>
            <p:cNvPr name="TextBox 4" id="4"/>
            <p:cNvSpPr txBox="true"/>
            <p:nvPr/>
          </p:nvSpPr>
          <p:spPr>
            <a:xfrm>
              <a:off x="0" y="-57150"/>
              <a:ext cx="4394671" cy="2348353"/>
            </a:xfrm>
            <a:prstGeom prst="rect">
              <a:avLst/>
            </a:prstGeom>
          </p:spPr>
          <p:txBody>
            <a:bodyPr anchor="ctr" rtlCol="false" tIns="50800" lIns="50800" bIns="50800" rIns="50800"/>
            <a:lstStyle/>
            <a:p>
              <a:pPr algn="ctr">
                <a:lnSpc>
                  <a:spcPts val="4200"/>
                </a:lnSpc>
              </a:pP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Thư viện OpenCV Python là một thư viện mã nguồn mở cung cấp các chức năng xử lý ảnh và thị giác máy tính (computer vision) cho ngôn ngữ lập trình Python.</a:t>
              </a: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 OpenCV Python là một công cụ mạnh mẽ có thể được sử dụng để tạo ra nhiều ứng dụng thực tế, chẳng hạn như:</a:t>
              </a:r>
            </a:p>
            <a:p>
              <a:pPr algn="ctr">
                <a:lnSpc>
                  <a:spcPts val="4200"/>
                </a:lnSpc>
              </a:pPr>
              <a:r>
                <a:rPr lang="en-US" sz="3000">
                  <a:solidFill>
                    <a:srgbClr val="000000"/>
                  </a:solidFill>
                  <a:latin typeface="Open Sans Extra Bold"/>
                </a:rPr>
                <a:t>   +, Trò chơi và ứng dụng giải trí: OpenCV Python có thể được sử dụng để thêm các hiệu ứng hình ảnh và tương tác vào trò chơi và ứng dụng giải trí.</a:t>
              </a:r>
            </a:p>
            <a:p>
              <a:pPr algn="ctr">
                <a:lnSpc>
                  <a:spcPts val="4200"/>
                </a:lnSpc>
              </a:pPr>
            </a:p>
            <a:p>
              <a:pPr algn="ctr">
                <a:lnSpc>
                  <a:spcPts val="4200"/>
                </a:lnSpc>
              </a:pPr>
              <a:r>
                <a:rPr lang="en-US" sz="3000">
                  <a:solidFill>
                    <a:srgbClr val="000000"/>
                  </a:solidFill>
                  <a:latin typeface="Open Sans Extra Bold"/>
                </a:rPr>
                <a:t>     +, </a:t>
              </a:r>
              <a:r>
                <a:rPr lang="en-US" sz="3000">
                  <a:solidFill>
                    <a:srgbClr val="000000"/>
                  </a:solidFill>
                  <a:latin typeface="Open Sans Extra Bold"/>
                </a:rPr>
                <a:t>Ứng dụng giáo dục: OpenCV Python có thể được sử dụng để tạo ra các ứng dụng học tập trực quan và hấp dẫn.</a:t>
              </a:r>
            </a:p>
            <a:p>
              <a:pPr algn="ctr">
                <a:lnSpc>
                  <a:spcPts val="4200"/>
                </a:lnSpc>
              </a:pPr>
            </a:p>
            <a:p>
              <a:pPr>
                <a:lnSpc>
                  <a:spcPts val="4200"/>
                </a:lnSpc>
              </a:pPr>
              <a:r>
                <a:rPr lang="en-US" sz="3000">
                  <a:solidFill>
                    <a:srgbClr val="000000"/>
                  </a:solidFill>
                  <a:latin typeface="Open Sans Extra Bold"/>
                </a:rPr>
                <a:t> </a:t>
              </a:r>
            </a:p>
            <a:p>
              <a:pPr algn="ctr">
                <a:lnSpc>
                  <a:spcPts val="4200"/>
                </a:lnSpc>
              </a:pPr>
            </a:p>
            <a:p>
              <a:pPr algn="ctr">
                <a:lnSpc>
                  <a:spcPts val="4200"/>
                </a:lnSpc>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907455" y="759108"/>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243436" y="1062672"/>
            <a:ext cx="9801128" cy="1193800"/>
          </a:xfrm>
          <a:prstGeom prst="rect">
            <a:avLst/>
          </a:prstGeom>
        </p:spPr>
        <p:txBody>
          <a:bodyPr anchor="t" rtlCol="false" tIns="0" lIns="0" bIns="0" rIns="0">
            <a:spAutoFit/>
          </a:bodyPr>
          <a:lstStyle/>
          <a:p>
            <a:pPr algn="ctr">
              <a:lnSpc>
                <a:spcPts val="9799"/>
              </a:lnSpc>
            </a:pPr>
            <a:r>
              <a:rPr lang="en-US" sz="6999">
                <a:solidFill>
                  <a:srgbClr val="000000"/>
                </a:solidFill>
                <a:latin typeface="Paytone One"/>
              </a:rPr>
              <a:t>Thư viện OpenCV</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4A6A1"/>
        </a:solidFill>
      </p:bgPr>
    </p:bg>
    <p:spTree>
      <p:nvGrpSpPr>
        <p:cNvPr id="1" name=""/>
        <p:cNvGrpSpPr/>
        <p:nvPr/>
      </p:nvGrpSpPr>
      <p:grpSpPr>
        <a:xfrm>
          <a:off x="0" y="0"/>
          <a:ext cx="0" cy="0"/>
          <a:chOff x="0" y="0"/>
          <a:chExt cx="0" cy="0"/>
        </a:xfrm>
      </p:grpSpPr>
      <p:grpSp>
        <p:nvGrpSpPr>
          <p:cNvPr name="Group 2" id="2"/>
          <p:cNvGrpSpPr/>
          <p:nvPr/>
        </p:nvGrpSpPr>
        <p:grpSpPr>
          <a:xfrm rot="0">
            <a:off x="1028700" y="420895"/>
            <a:ext cx="15970487" cy="9445209"/>
            <a:chOff x="0" y="0"/>
            <a:chExt cx="4206219" cy="2487627"/>
          </a:xfrm>
        </p:grpSpPr>
        <p:sp>
          <p:nvSpPr>
            <p:cNvPr name="Freeform 3" id="3"/>
            <p:cNvSpPr/>
            <p:nvPr/>
          </p:nvSpPr>
          <p:spPr>
            <a:xfrm flipH="false" flipV="false" rot="0">
              <a:off x="0" y="0"/>
              <a:ext cx="4206219" cy="2487627"/>
            </a:xfrm>
            <a:custGeom>
              <a:avLst/>
              <a:gdLst/>
              <a:ahLst/>
              <a:cxnLst/>
              <a:rect r="r" b="b" t="t" l="l"/>
              <a:pathLst>
                <a:path h="2487627" w="4206219">
                  <a:moveTo>
                    <a:pt x="24723" y="0"/>
                  </a:moveTo>
                  <a:lnTo>
                    <a:pt x="4181496" y="0"/>
                  </a:lnTo>
                  <a:cubicBezTo>
                    <a:pt x="4188053" y="0"/>
                    <a:pt x="4194341" y="2605"/>
                    <a:pt x="4198978" y="7241"/>
                  </a:cubicBezTo>
                  <a:cubicBezTo>
                    <a:pt x="4203614" y="11878"/>
                    <a:pt x="4206219" y="18166"/>
                    <a:pt x="4206219" y="24723"/>
                  </a:cubicBezTo>
                  <a:lnTo>
                    <a:pt x="4206219" y="2462904"/>
                  </a:lnTo>
                  <a:cubicBezTo>
                    <a:pt x="4206219" y="2469461"/>
                    <a:pt x="4203614" y="2475749"/>
                    <a:pt x="4198978" y="2480386"/>
                  </a:cubicBezTo>
                  <a:cubicBezTo>
                    <a:pt x="4194341" y="2485022"/>
                    <a:pt x="4188053" y="2487627"/>
                    <a:pt x="4181496" y="2487627"/>
                  </a:cubicBezTo>
                  <a:lnTo>
                    <a:pt x="24723" y="2487627"/>
                  </a:lnTo>
                  <a:cubicBezTo>
                    <a:pt x="18166" y="2487627"/>
                    <a:pt x="11878" y="2485022"/>
                    <a:pt x="7241" y="2480386"/>
                  </a:cubicBezTo>
                  <a:cubicBezTo>
                    <a:pt x="2605" y="2475749"/>
                    <a:pt x="0" y="2469461"/>
                    <a:pt x="0" y="2462904"/>
                  </a:cubicBezTo>
                  <a:lnTo>
                    <a:pt x="0" y="24723"/>
                  </a:lnTo>
                  <a:cubicBezTo>
                    <a:pt x="0" y="18166"/>
                    <a:pt x="2605" y="11878"/>
                    <a:pt x="7241" y="7241"/>
                  </a:cubicBezTo>
                  <a:cubicBezTo>
                    <a:pt x="11878" y="2605"/>
                    <a:pt x="18166" y="0"/>
                    <a:pt x="24723" y="0"/>
                  </a:cubicBezTo>
                  <a:close/>
                </a:path>
              </a:pathLst>
            </a:custGeom>
            <a:solidFill>
              <a:srgbClr val="5D381C"/>
            </a:solidFill>
          </p:spPr>
        </p:sp>
        <p:sp>
          <p:nvSpPr>
            <p:cNvPr name="TextBox 4" id="4"/>
            <p:cNvSpPr txBox="true"/>
            <p:nvPr/>
          </p:nvSpPr>
          <p:spPr>
            <a:xfrm>
              <a:off x="0" y="-57150"/>
              <a:ext cx="4206219" cy="254477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96294" y="908358"/>
            <a:ext cx="15035299" cy="8369018"/>
            <a:chOff x="0" y="0"/>
            <a:chExt cx="3959914" cy="2204186"/>
          </a:xfrm>
        </p:grpSpPr>
        <p:sp>
          <p:nvSpPr>
            <p:cNvPr name="Freeform 6" id="6"/>
            <p:cNvSpPr/>
            <p:nvPr/>
          </p:nvSpPr>
          <p:spPr>
            <a:xfrm flipH="false" flipV="false" rot="0">
              <a:off x="0" y="0"/>
              <a:ext cx="3959914" cy="2204186"/>
            </a:xfrm>
            <a:custGeom>
              <a:avLst/>
              <a:gdLst/>
              <a:ahLst/>
              <a:cxnLst/>
              <a:rect r="r" b="b" t="t" l="l"/>
              <a:pathLst>
                <a:path h="2204186" w="3959914">
                  <a:moveTo>
                    <a:pt x="26261" y="0"/>
                  </a:moveTo>
                  <a:lnTo>
                    <a:pt x="3933653" y="0"/>
                  </a:lnTo>
                  <a:cubicBezTo>
                    <a:pt x="3948157" y="0"/>
                    <a:pt x="3959914" y="11757"/>
                    <a:pt x="3959914" y="26261"/>
                  </a:cubicBezTo>
                  <a:lnTo>
                    <a:pt x="3959914" y="2177925"/>
                  </a:lnTo>
                  <a:cubicBezTo>
                    <a:pt x="3959914" y="2184890"/>
                    <a:pt x="3957147" y="2191569"/>
                    <a:pt x="3952223" y="2196494"/>
                  </a:cubicBezTo>
                  <a:cubicBezTo>
                    <a:pt x="3947298" y="2201419"/>
                    <a:pt x="3940618" y="2204186"/>
                    <a:pt x="3933653" y="2204186"/>
                  </a:cubicBezTo>
                  <a:lnTo>
                    <a:pt x="26261" y="2204186"/>
                  </a:lnTo>
                  <a:cubicBezTo>
                    <a:pt x="19296" y="2204186"/>
                    <a:pt x="12616" y="2201419"/>
                    <a:pt x="7692" y="2196494"/>
                  </a:cubicBezTo>
                  <a:cubicBezTo>
                    <a:pt x="2767" y="2191569"/>
                    <a:pt x="0" y="2184890"/>
                    <a:pt x="0" y="2177925"/>
                  </a:cubicBezTo>
                  <a:lnTo>
                    <a:pt x="0" y="26261"/>
                  </a:lnTo>
                  <a:cubicBezTo>
                    <a:pt x="0" y="19296"/>
                    <a:pt x="2767" y="12616"/>
                    <a:pt x="7692" y="7692"/>
                  </a:cubicBezTo>
                  <a:cubicBezTo>
                    <a:pt x="12616" y="2767"/>
                    <a:pt x="19296" y="0"/>
                    <a:pt x="26261" y="0"/>
                  </a:cubicBezTo>
                  <a:close/>
                </a:path>
              </a:pathLst>
            </a:custGeom>
            <a:solidFill>
              <a:srgbClr val="FFF1DF"/>
            </a:solidFill>
          </p:spPr>
        </p:sp>
        <p:sp>
          <p:nvSpPr>
            <p:cNvPr name="TextBox 7" id="7"/>
            <p:cNvSpPr txBox="true"/>
            <p:nvPr/>
          </p:nvSpPr>
          <p:spPr>
            <a:xfrm>
              <a:off x="0" y="-57150"/>
              <a:ext cx="3959914" cy="226133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243689" y="2027004"/>
            <a:ext cx="13799705" cy="6832203"/>
            <a:chOff x="0" y="0"/>
            <a:chExt cx="3634490" cy="1799428"/>
          </a:xfrm>
        </p:grpSpPr>
        <p:sp>
          <p:nvSpPr>
            <p:cNvPr name="Freeform 9" id="9"/>
            <p:cNvSpPr/>
            <p:nvPr/>
          </p:nvSpPr>
          <p:spPr>
            <a:xfrm flipH="false" flipV="false" rot="0">
              <a:off x="0" y="0"/>
              <a:ext cx="3634490" cy="1799428"/>
            </a:xfrm>
            <a:custGeom>
              <a:avLst/>
              <a:gdLst/>
              <a:ahLst/>
              <a:cxnLst/>
              <a:rect r="r" b="b" t="t" l="l"/>
              <a:pathLst>
                <a:path h="1799428" w="3634490">
                  <a:moveTo>
                    <a:pt x="21319" y="0"/>
                  </a:moveTo>
                  <a:lnTo>
                    <a:pt x="3613171" y="0"/>
                  </a:lnTo>
                  <a:cubicBezTo>
                    <a:pt x="3618826" y="0"/>
                    <a:pt x="3624248" y="2246"/>
                    <a:pt x="3628246" y="6244"/>
                  </a:cubicBezTo>
                  <a:cubicBezTo>
                    <a:pt x="3632244" y="10242"/>
                    <a:pt x="3634490" y="15665"/>
                    <a:pt x="3634490" y="21319"/>
                  </a:cubicBezTo>
                  <a:lnTo>
                    <a:pt x="3634490" y="1778109"/>
                  </a:lnTo>
                  <a:cubicBezTo>
                    <a:pt x="3634490" y="1783763"/>
                    <a:pt x="3632244" y="1789186"/>
                    <a:pt x="3628246" y="1793184"/>
                  </a:cubicBezTo>
                  <a:cubicBezTo>
                    <a:pt x="3624248" y="1797182"/>
                    <a:pt x="3618826" y="1799428"/>
                    <a:pt x="3613171" y="1799428"/>
                  </a:cubicBezTo>
                  <a:lnTo>
                    <a:pt x="21319" y="1799428"/>
                  </a:lnTo>
                  <a:cubicBezTo>
                    <a:pt x="15665" y="1799428"/>
                    <a:pt x="10242" y="1797182"/>
                    <a:pt x="6244" y="1793184"/>
                  </a:cubicBezTo>
                  <a:cubicBezTo>
                    <a:pt x="2246" y="1789186"/>
                    <a:pt x="0" y="1783763"/>
                    <a:pt x="0" y="1778109"/>
                  </a:cubicBezTo>
                  <a:lnTo>
                    <a:pt x="0" y="21319"/>
                  </a:lnTo>
                  <a:cubicBezTo>
                    <a:pt x="0" y="15665"/>
                    <a:pt x="2246" y="10242"/>
                    <a:pt x="6244" y="6244"/>
                  </a:cubicBezTo>
                  <a:cubicBezTo>
                    <a:pt x="10242" y="2246"/>
                    <a:pt x="15665" y="0"/>
                    <a:pt x="21319" y="0"/>
                  </a:cubicBezTo>
                  <a:close/>
                </a:path>
              </a:pathLst>
            </a:custGeom>
            <a:solidFill>
              <a:srgbClr val="000000">
                <a:alpha val="0"/>
              </a:srgbClr>
            </a:solidFill>
            <a:ln w="47625" cap="rnd">
              <a:solidFill>
                <a:srgbClr val="5D381C"/>
              </a:solidFill>
              <a:prstDash val="solid"/>
              <a:round/>
            </a:ln>
          </p:spPr>
        </p:sp>
        <p:sp>
          <p:nvSpPr>
            <p:cNvPr name="TextBox 10" id="10"/>
            <p:cNvSpPr txBox="true"/>
            <p:nvPr/>
          </p:nvSpPr>
          <p:spPr>
            <a:xfrm>
              <a:off x="0" y="-57150"/>
              <a:ext cx="3634490" cy="185657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262622" y="2226222"/>
            <a:ext cx="584719" cy="841873"/>
          </a:xfrm>
          <a:custGeom>
            <a:avLst/>
            <a:gdLst/>
            <a:ahLst/>
            <a:cxnLst/>
            <a:rect r="r" b="b" t="t" l="l"/>
            <a:pathLst>
              <a:path h="841873" w="584719">
                <a:moveTo>
                  <a:pt x="0" y="0"/>
                </a:moveTo>
                <a:lnTo>
                  <a:pt x="584720" y="0"/>
                </a:lnTo>
                <a:lnTo>
                  <a:pt x="584720" y="841873"/>
                </a:lnTo>
                <a:lnTo>
                  <a:pt x="0" y="841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422429" y="2283313"/>
            <a:ext cx="584719" cy="841873"/>
          </a:xfrm>
          <a:custGeom>
            <a:avLst/>
            <a:gdLst/>
            <a:ahLst/>
            <a:cxnLst/>
            <a:rect r="r" b="b" t="t" l="l"/>
            <a:pathLst>
              <a:path h="841873" w="584719">
                <a:moveTo>
                  <a:pt x="0" y="0"/>
                </a:moveTo>
                <a:lnTo>
                  <a:pt x="584719" y="0"/>
                </a:lnTo>
                <a:lnTo>
                  <a:pt x="584719" y="841873"/>
                </a:lnTo>
                <a:lnTo>
                  <a:pt x="0" y="841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2732331" y="5532911"/>
            <a:ext cx="1142182" cy="11421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5D381C"/>
              </a:solidFill>
              <a:prstDash val="solid"/>
              <a:miter/>
            </a:ln>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4551521" y="5371837"/>
            <a:ext cx="11004148" cy="1464330"/>
            <a:chOff x="0" y="0"/>
            <a:chExt cx="2898212" cy="385667"/>
          </a:xfrm>
        </p:grpSpPr>
        <p:sp>
          <p:nvSpPr>
            <p:cNvPr name="Freeform 17" id="17"/>
            <p:cNvSpPr/>
            <p:nvPr/>
          </p:nvSpPr>
          <p:spPr>
            <a:xfrm flipH="false" flipV="false" rot="0">
              <a:off x="0" y="0"/>
              <a:ext cx="2898212" cy="385667"/>
            </a:xfrm>
            <a:custGeom>
              <a:avLst/>
              <a:gdLst/>
              <a:ahLst/>
              <a:cxnLst/>
              <a:rect r="r" b="b" t="t" l="l"/>
              <a:pathLst>
                <a:path h="385667" w="2898212">
                  <a:moveTo>
                    <a:pt x="26735" y="0"/>
                  </a:moveTo>
                  <a:lnTo>
                    <a:pt x="2871477" y="0"/>
                  </a:lnTo>
                  <a:cubicBezTo>
                    <a:pt x="2886242" y="0"/>
                    <a:pt x="2898212" y="11970"/>
                    <a:pt x="2898212" y="26735"/>
                  </a:cubicBezTo>
                  <a:lnTo>
                    <a:pt x="2898212" y="358932"/>
                  </a:lnTo>
                  <a:cubicBezTo>
                    <a:pt x="2898212" y="373698"/>
                    <a:pt x="2886242" y="385667"/>
                    <a:pt x="2871477" y="385667"/>
                  </a:cubicBezTo>
                  <a:lnTo>
                    <a:pt x="26735" y="385667"/>
                  </a:lnTo>
                  <a:cubicBezTo>
                    <a:pt x="11970" y="385667"/>
                    <a:pt x="0" y="373698"/>
                    <a:pt x="0" y="358932"/>
                  </a:cubicBezTo>
                  <a:lnTo>
                    <a:pt x="0" y="26735"/>
                  </a:lnTo>
                  <a:cubicBezTo>
                    <a:pt x="0" y="11970"/>
                    <a:pt x="11970" y="0"/>
                    <a:pt x="26735" y="0"/>
                  </a:cubicBezTo>
                  <a:close/>
                </a:path>
              </a:pathLst>
            </a:custGeom>
            <a:solidFill>
              <a:srgbClr val="000000">
                <a:alpha val="0"/>
              </a:srgbClr>
            </a:solidFill>
            <a:ln w="47625" cap="rnd">
              <a:solidFill>
                <a:srgbClr val="5D381C"/>
              </a:solidFill>
              <a:prstDash val="solid"/>
              <a:round/>
            </a:ln>
          </p:spPr>
        </p:sp>
        <p:sp>
          <p:nvSpPr>
            <p:cNvPr name="TextBox 18" id="18"/>
            <p:cNvSpPr txBox="true"/>
            <p:nvPr/>
          </p:nvSpPr>
          <p:spPr>
            <a:xfrm>
              <a:off x="0" y="-57150"/>
              <a:ext cx="2898212" cy="442817"/>
            </a:xfrm>
            <a:prstGeom prst="rect">
              <a:avLst/>
            </a:prstGeom>
          </p:spPr>
          <p:txBody>
            <a:bodyPr anchor="ctr" rtlCol="false" tIns="50800" lIns="50800" bIns="50800" rIns="50800"/>
            <a:lstStyle/>
            <a:p>
              <a:pPr algn="ctr">
                <a:lnSpc>
                  <a:spcPts val="2659"/>
                </a:lnSpc>
                <a:spcBef>
                  <a:spcPct val="0"/>
                </a:spcBef>
              </a:pPr>
            </a:p>
          </p:txBody>
        </p:sp>
      </p:grpSp>
      <p:sp>
        <p:nvSpPr>
          <p:cNvPr name="AutoShape 19" id="19"/>
          <p:cNvSpPr/>
          <p:nvPr/>
        </p:nvSpPr>
        <p:spPr>
          <a:xfrm flipV="true">
            <a:off x="3874513" y="6104002"/>
            <a:ext cx="677008" cy="0"/>
          </a:xfrm>
          <a:prstGeom prst="line">
            <a:avLst/>
          </a:prstGeom>
          <a:ln cap="flat" w="47625">
            <a:solidFill>
              <a:srgbClr val="5D381C"/>
            </a:solidFill>
            <a:prstDash val="solid"/>
            <a:headEnd type="none" len="sm" w="sm"/>
            <a:tailEnd type="none" len="sm" w="sm"/>
          </a:ln>
        </p:spPr>
      </p:sp>
      <p:grpSp>
        <p:nvGrpSpPr>
          <p:cNvPr name="Group 20" id="20"/>
          <p:cNvGrpSpPr/>
          <p:nvPr/>
        </p:nvGrpSpPr>
        <p:grpSpPr>
          <a:xfrm rot="0">
            <a:off x="2732331" y="7254416"/>
            <a:ext cx="1142182" cy="114218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5D381C"/>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551521" y="7093342"/>
            <a:ext cx="11004148" cy="1464330"/>
            <a:chOff x="0" y="0"/>
            <a:chExt cx="2898212" cy="385667"/>
          </a:xfrm>
        </p:grpSpPr>
        <p:sp>
          <p:nvSpPr>
            <p:cNvPr name="Freeform 24" id="24"/>
            <p:cNvSpPr/>
            <p:nvPr/>
          </p:nvSpPr>
          <p:spPr>
            <a:xfrm flipH="false" flipV="false" rot="0">
              <a:off x="0" y="0"/>
              <a:ext cx="2898212" cy="385667"/>
            </a:xfrm>
            <a:custGeom>
              <a:avLst/>
              <a:gdLst/>
              <a:ahLst/>
              <a:cxnLst/>
              <a:rect r="r" b="b" t="t" l="l"/>
              <a:pathLst>
                <a:path h="385667" w="2898212">
                  <a:moveTo>
                    <a:pt x="26735" y="0"/>
                  </a:moveTo>
                  <a:lnTo>
                    <a:pt x="2871477" y="0"/>
                  </a:lnTo>
                  <a:cubicBezTo>
                    <a:pt x="2886242" y="0"/>
                    <a:pt x="2898212" y="11970"/>
                    <a:pt x="2898212" y="26735"/>
                  </a:cubicBezTo>
                  <a:lnTo>
                    <a:pt x="2898212" y="358932"/>
                  </a:lnTo>
                  <a:cubicBezTo>
                    <a:pt x="2898212" y="373698"/>
                    <a:pt x="2886242" y="385667"/>
                    <a:pt x="2871477" y="385667"/>
                  </a:cubicBezTo>
                  <a:lnTo>
                    <a:pt x="26735" y="385667"/>
                  </a:lnTo>
                  <a:cubicBezTo>
                    <a:pt x="11970" y="385667"/>
                    <a:pt x="0" y="373698"/>
                    <a:pt x="0" y="358932"/>
                  </a:cubicBezTo>
                  <a:lnTo>
                    <a:pt x="0" y="26735"/>
                  </a:lnTo>
                  <a:cubicBezTo>
                    <a:pt x="0" y="11970"/>
                    <a:pt x="11970" y="0"/>
                    <a:pt x="26735" y="0"/>
                  </a:cubicBezTo>
                  <a:close/>
                </a:path>
              </a:pathLst>
            </a:custGeom>
            <a:solidFill>
              <a:srgbClr val="000000">
                <a:alpha val="0"/>
              </a:srgbClr>
            </a:solidFill>
            <a:ln w="47625" cap="rnd">
              <a:solidFill>
                <a:srgbClr val="5D381C"/>
              </a:solidFill>
              <a:prstDash val="solid"/>
              <a:round/>
            </a:ln>
          </p:spPr>
        </p:sp>
        <p:sp>
          <p:nvSpPr>
            <p:cNvPr name="TextBox 25" id="25"/>
            <p:cNvSpPr txBox="true"/>
            <p:nvPr/>
          </p:nvSpPr>
          <p:spPr>
            <a:xfrm>
              <a:off x="0" y="-57150"/>
              <a:ext cx="2898212" cy="442817"/>
            </a:xfrm>
            <a:prstGeom prst="rect">
              <a:avLst/>
            </a:prstGeom>
          </p:spPr>
          <p:txBody>
            <a:bodyPr anchor="ctr" rtlCol="false" tIns="50800" lIns="50800" bIns="50800" rIns="50800"/>
            <a:lstStyle/>
            <a:p>
              <a:pPr algn="ctr">
                <a:lnSpc>
                  <a:spcPts val="2659"/>
                </a:lnSpc>
                <a:spcBef>
                  <a:spcPct val="0"/>
                </a:spcBef>
              </a:pPr>
            </a:p>
          </p:txBody>
        </p:sp>
      </p:grpSp>
      <p:sp>
        <p:nvSpPr>
          <p:cNvPr name="AutoShape 26" id="26"/>
          <p:cNvSpPr/>
          <p:nvPr/>
        </p:nvSpPr>
        <p:spPr>
          <a:xfrm flipV="true">
            <a:off x="3874513" y="7825507"/>
            <a:ext cx="677008" cy="0"/>
          </a:xfrm>
          <a:prstGeom prst="line">
            <a:avLst/>
          </a:prstGeom>
          <a:ln cap="flat" w="47625">
            <a:solidFill>
              <a:srgbClr val="5D381C"/>
            </a:solidFill>
            <a:prstDash val="solid"/>
            <a:headEnd type="none" len="sm" w="sm"/>
            <a:tailEnd type="none" len="sm" w="sm"/>
          </a:ln>
        </p:spPr>
      </p:sp>
      <p:grpSp>
        <p:nvGrpSpPr>
          <p:cNvPr name="Group 27" id="27"/>
          <p:cNvGrpSpPr/>
          <p:nvPr/>
        </p:nvGrpSpPr>
        <p:grpSpPr>
          <a:xfrm rot="0">
            <a:off x="2732331" y="3811406"/>
            <a:ext cx="1142182" cy="114218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5D381C"/>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4551521" y="3650332"/>
            <a:ext cx="11004148" cy="1464330"/>
            <a:chOff x="0" y="0"/>
            <a:chExt cx="2898212" cy="385667"/>
          </a:xfrm>
        </p:grpSpPr>
        <p:sp>
          <p:nvSpPr>
            <p:cNvPr name="Freeform 31" id="31"/>
            <p:cNvSpPr/>
            <p:nvPr/>
          </p:nvSpPr>
          <p:spPr>
            <a:xfrm flipH="false" flipV="false" rot="0">
              <a:off x="0" y="0"/>
              <a:ext cx="2898212" cy="385667"/>
            </a:xfrm>
            <a:custGeom>
              <a:avLst/>
              <a:gdLst/>
              <a:ahLst/>
              <a:cxnLst/>
              <a:rect r="r" b="b" t="t" l="l"/>
              <a:pathLst>
                <a:path h="385667" w="2898212">
                  <a:moveTo>
                    <a:pt x="26735" y="0"/>
                  </a:moveTo>
                  <a:lnTo>
                    <a:pt x="2871477" y="0"/>
                  </a:lnTo>
                  <a:cubicBezTo>
                    <a:pt x="2886242" y="0"/>
                    <a:pt x="2898212" y="11970"/>
                    <a:pt x="2898212" y="26735"/>
                  </a:cubicBezTo>
                  <a:lnTo>
                    <a:pt x="2898212" y="358932"/>
                  </a:lnTo>
                  <a:cubicBezTo>
                    <a:pt x="2898212" y="373698"/>
                    <a:pt x="2886242" y="385667"/>
                    <a:pt x="2871477" y="385667"/>
                  </a:cubicBezTo>
                  <a:lnTo>
                    <a:pt x="26735" y="385667"/>
                  </a:lnTo>
                  <a:cubicBezTo>
                    <a:pt x="11970" y="385667"/>
                    <a:pt x="0" y="373698"/>
                    <a:pt x="0" y="358932"/>
                  </a:cubicBezTo>
                  <a:lnTo>
                    <a:pt x="0" y="26735"/>
                  </a:lnTo>
                  <a:cubicBezTo>
                    <a:pt x="0" y="11970"/>
                    <a:pt x="11970" y="0"/>
                    <a:pt x="26735" y="0"/>
                  </a:cubicBezTo>
                  <a:close/>
                </a:path>
              </a:pathLst>
            </a:custGeom>
            <a:solidFill>
              <a:srgbClr val="000000">
                <a:alpha val="0"/>
              </a:srgbClr>
            </a:solidFill>
            <a:ln w="47625" cap="rnd">
              <a:solidFill>
                <a:srgbClr val="5D381C"/>
              </a:solidFill>
              <a:prstDash val="solid"/>
              <a:round/>
            </a:ln>
          </p:spPr>
        </p:sp>
        <p:sp>
          <p:nvSpPr>
            <p:cNvPr name="TextBox 32" id="32"/>
            <p:cNvSpPr txBox="true"/>
            <p:nvPr/>
          </p:nvSpPr>
          <p:spPr>
            <a:xfrm>
              <a:off x="0" y="-57150"/>
              <a:ext cx="2898212" cy="442817"/>
            </a:xfrm>
            <a:prstGeom prst="rect">
              <a:avLst/>
            </a:prstGeom>
          </p:spPr>
          <p:txBody>
            <a:bodyPr anchor="ctr" rtlCol="false" tIns="50800" lIns="50800" bIns="50800" rIns="50800"/>
            <a:lstStyle/>
            <a:p>
              <a:pPr algn="ctr">
                <a:lnSpc>
                  <a:spcPts val="2659"/>
                </a:lnSpc>
                <a:spcBef>
                  <a:spcPct val="0"/>
                </a:spcBef>
              </a:pPr>
            </a:p>
          </p:txBody>
        </p:sp>
      </p:grpSp>
      <p:sp>
        <p:nvSpPr>
          <p:cNvPr name="AutoShape 33" id="33"/>
          <p:cNvSpPr/>
          <p:nvPr/>
        </p:nvSpPr>
        <p:spPr>
          <a:xfrm flipV="true">
            <a:off x="3874513" y="4382497"/>
            <a:ext cx="677008" cy="0"/>
          </a:xfrm>
          <a:prstGeom prst="line">
            <a:avLst/>
          </a:prstGeom>
          <a:ln cap="flat" w="47625">
            <a:solidFill>
              <a:srgbClr val="5D381C"/>
            </a:solidFill>
            <a:prstDash val="solid"/>
            <a:headEnd type="none" len="sm" w="sm"/>
            <a:tailEnd type="none" len="sm" w="sm"/>
          </a:ln>
        </p:spPr>
      </p:sp>
      <p:sp>
        <p:nvSpPr>
          <p:cNvPr name="TextBox 34" id="34"/>
          <p:cNvSpPr txBox="true"/>
          <p:nvPr/>
        </p:nvSpPr>
        <p:spPr>
          <a:xfrm rot="0">
            <a:off x="4837797" y="2245213"/>
            <a:ext cx="8612406" cy="720090"/>
          </a:xfrm>
          <a:prstGeom prst="rect">
            <a:avLst/>
          </a:prstGeom>
        </p:spPr>
        <p:txBody>
          <a:bodyPr anchor="t" rtlCol="false" tIns="0" lIns="0" bIns="0" rIns="0">
            <a:spAutoFit/>
          </a:bodyPr>
          <a:lstStyle/>
          <a:p>
            <a:pPr algn="ctr">
              <a:lnSpc>
                <a:spcPts val="5805"/>
              </a:lnSpc>
            </a:pPr>
            <a:r>
              <a:rPr lang="en-US" sz="4500" spc="44">
                <a:solidFill>
                  <a:srgbClr val="000000"/>
                </a:solidFill>
                <a:latin typeface="Paytone One"/>
              </a:rPr>
              <a:t>CHỨC NĂNG</a:t>
            </a:r>
          </a:p>
        </p:txBody>
      </p:sp>
      <p:sp>
        <p:nvSpPr>
          <p:cNvPr name="TextBox 35" id="35"/>
          <p:cNvSpPr txBox="true"/>
          <p:nvPr/>
        </p:nvSpPr>
        <p:spPr>
          <a:xfrm rot="0">
            <a:off x="4944646" y="5613147"/>
            <a:ext cx="10317976" cy="596900"/>
          </a:xfrm>
          <a:prstGeom prst="rect">
            <a:avLst/>
          </a:prstGeom>
        </p:spPr>
        <p:txBody>
          <a:bodyPr anchor="t" rtlCol="false" tIns="0" lIns="0" bIns="0" rIns="0">
            <a:spAutoFit/>
          </a:bodyPr>
          <a:lstStyle/>
          <a:p>
            <a:pPr>
              <a:lnSpc>
                <a:spcPts val="4899"/>
              </a:lnSpc>
              <a:spcBef>
                <a:spcPct val="0"/>
              </a:spcBef>
            </a:pPr>
            <a:r>
              <a:rPr lang="en-US" sz="3499">
                <a:solidFill>
                  <a:srgbClr val="000000"/>
                </a:solidFill>
                <a:latin typeface="Paytone One"/>
              </a:rPr>
              <a:t>Xử lý hình ảnh, video</a:t>
            </a:r>
          </a:p>
        </p:txBody>
      </p:sp>
      <p:sp>
        <p:nvSpPr>
          <p:cNvPr name="TextBox 36" id="36"/>
          <p:cNvSpPr txBox="true"/>
          <p:nvPr/>
        </p:nvSpPr>
        <p:spPr>
          <a:xfrm rot="0">
            <a:off x="4944646" y="7334652"/>
            <a:ext cx="10317976" cy="563880"/>
          </a:xfrm>
          <a:prstGeom prst="rect">
            <a:avLst/>
          </a:prstGeom>
        </p:spPr>
        <p:txBody>
          <a:bodyPr anchor="t" rtlCol="false" tIns="0" lIns="0" bIns="0" rIns="0">
            <a:spAutoFit/>
          </a:bodyPr>
          <a:lstStyle/>
          <a:p>
            <a:pPr>
              <a:lnSpc>
                <a:spcPts val="4619"/>
              </a:lnSpc>
              <a:spcBef>
                <a:spcPct val="0"/>
              </a:spcBef>
            </a:pPr>
            <a:r>
              <a:rPr lang="en-US" sz="3299">
                <a:solidFill>
                  <a:srgbClr val="000000"/>
                </a:solidFill>
                <a:latin typeface="Paytone One"/>
              </a:rPr>
              <a:t>Thị giác máy tính và trí tuệ nhân tạo</a:t>
            </a:r>
          </a:p>
        </p:txBody>
      </p:sp>
      <p:sp>
        <p:nvSpPr>
          <p:cNvPr name="TextBox 37" id="37"/>
          <p:cNvSpPr txBox="true"/>
          <p:nvPr/>
        </p:nvSpPr>
        <p:spPr>
          <a:xfrm rot="0">
            <a:off x="4944646" y="3891642"/>
            <a:ext cx="10317976" cy="563880"/>
          </a:xfrm>
          <a:prstGeom prst="rect">
            <a:avLst/>
          </a:prstGeom>
        </p:spPr>
        <p:txBody>
          <a:bodyPr anchor="t" rtlCol="false" tIns="0" lIns="0" bIns="0" rIns="0">
            <a:spAutoFit/>
          </a:bodyPr>
          <a:lstStyle/>
          <a:p>
            <a:pPr>
              <a:lnSpc>
                <a:spcPts val="4619"/>
              </a:lnSpc>
              <a:spcBef>
                <a:spcPct val="0"/>
              </a:spcBef>
            </a:pPr>
            <a:r>
              <a:rPr lang="en-US" sz="3299">
                <a:solidFill>
                  <a:srgbClr val="010101"/>
                </a:solidFill>
                <a:latin typeface="Paytone One"/>
              </a:rPr>
              <a:t>Nhập xuất hình ảnh và video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78863" y="2692487"/>
            <a:ext cx="16686017" cy="7099213"/>
            <a:chOff x="0" y="0"/>
            <a:chExt cx="4394671" cy="1869752"/>
          </a:xfrm>
        </p:grpSpPr>
        <p:sp>
          <p:nvSpPr>
            <p:cNvPr name="Freeform 3" id="3"/>
            <p:cNvSpPr/>
            <p:nvPr/>
          </p:nvSpPr>
          <p:spPr>
            <a:xfrm flipH="false" flipV="false" rot="0">
              <a:off x="0" y="0"/>
              <a:ext cx="4394671" cy="1869752"/>
            </a:xfrm>
            <a:custGeom>
              <a:avLst/>
              <a:gdLst/>
              <a:ahLst/>
              <a:cxnLst/>
              <a:rect r="r" b="b" t="t" l="l"/>
              <a:pathLst>
                <a:path h="1869752" w="4394671">
                  <a:moveTo>
                    <a:pt x="23663" y="0"/>
                  </a:moveTo>
                  <a:lnTo>
                    <a:pt x="4371008" y="0"/>
                  </a:lnTo>
                  <a:cubicBezTo>
                    <a:pt x="4377284" y="0"/>
                    <a:pt x="4383303" y="2493"/>
                    <a:pt x="4387741" y="6931"/>
                  </a:cubicBezTo>
                  <a:cubicBezTo>
                    <a:pt x="4392178" y="11368"/>
                    <a:pt x="4394671" y="17387"/>
                    <a:pt x="4394671" y="23663"/>
                  </a:cubicBezTo>
                  <a:lnTo>
                    <a:pt x="4394671" y="1846089"/>
                  </a:lnTo>
                  <a:cubicBezTo>
                    <a:pt x="4394671" y="1852364"/>
                    <a:pt x="4392178" y="1858383"/>
                    <a:pt x="4387741" y="1862821"/>
                  </a:cubicBezTo>
                  <a:cubicBezTo>
                    <a:pt x="4383303" y="1867259"/>
                    <a:pt x="4377284" y="1869752"/>
                    <a:pt x="4371008" y="1869752"/>
                  </a:cubicBezTo>
                  <a:lnTo>
                    <a:pt x="23663" y="1869752"/>
                  </a:lnTo>
                  <a:cubicBezTo>
                    <a:pt x="17387" y="1869752"/>
                    <a:pt x="11368" y="1867259"/>
                    <a:pt x="6931" y="1862821"/>
                  </a:cubicBezTo>
                  <a:cubicBezTo>
                    <a:pt x="2493" y="1858383"/>
                    <a:pt x="0" y="1852364"/>
                    <a:pt x="0" y="1846089"/>
                  </a:cubicBezTo>
                  <a:lnTo>
                    <a:pt x="0" y="23663"/>
                  </a:lnTo>
                  <a:cubicBezTo>
                    <a:pt x="0" y="17387"/>
                    <a:pt x="2493" y="11368"/>
                    <a:pt x="6931" y="6931"/>
                  </a:cubicBezTo>
                  <a:cubicBezTo>
                    <a:pt x="11368" y="2493"/>
                    <a:pt x="17387" y="0"/>
                    <a:pt x="23663" y="0"/>
                  </a:cubicBezTo>
                  <a:close/>
                </a:path>
              </a:pathLst>
            </a:custGeom>
            <a:solidFill>
              <a:srgbClr val="DCC3AC"/>
            </a:solidFill>
          </p:spPr>
        </p:sp>
        <p:sp>
          <p:nvSpPr>
            <p:cNvPr name="TextBox 4" id="4"/>
            <p:cNvSpPr txBox="true"/>
            <p:nvPr/>
          </p:nvSpPr>
          <p:spPr>
            <a:xfrm>
              <a:off x="0" y="-57150"/>
              <a:ext cx="4394671" cy="1926902"/>
            </a:xfrm>
            <a:prstGeom prst="rect">
              <a:avLst/>
            </a:prstGeom>
          </p:spPr>
          <p:txBody>
            <a:bodyPr anchor="ctr" rtlCol="false" tIns="50800" lIns="50800" bIns="50800" rIns="50800"/>
            <a:lstStyle/>
            <a:p>
              <a:pPr algn="ctr">
                <a:lnSpc>
                  <a:spcPts val="4200"/>
                </a:lnSpc>
              </a:pP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Thư viện NumPy là một thư viện mã nguồn mở cung cấp các đối tượng mảng đa chiều mạnh mẽ và các công cụ để làm việc với các mảng này. Thư viện này được viết bằng ngôn ngữ lập trình C và được sử dụng rộng rãi trong các ứng dụng khoa học máy tính, bao gồm xử lý dữ liệu, học máy và khoa học tính toán.</a:t>
              </a:r>
            </a:p>
            <a:p>
              <a:pPr algn="ctr">
                <a:lnSpc>
                  <a:spcPts val="4200"/>
                </a:lnSpc>
              </a:pPr>
            </a:p>
            <a:p>
              <a:pPr algn="ctr" marL="647700" indent="-323850" lvl="1">
                <a:lnSpc>
                  <a:spcPts val="4200"/>
                </a:lnSpc>
                <a:buFont typeface="Arial"/>
                <a:buChar char="•"/>
              </a:pPr>
              <a:r>
                <a:rPr lang="en-US" sz="3000">
                  <a:solidFill>
                    <a:srgbClr val="000000"/>
                  </a:solidFill>
                  <a:latin typeface="Open Sans Extra Bold"/>
                </a:rPr>
                <a:t>NumPy là một thư viện mạnh mẽ có thể được sử dụng để thực hiện nhiều tác vụ liên quan đến mảng và dữ liệu. Nếu bạn quan tâm đến khoa học máy tính, thì thư viện NumPy là một công cụ mà bạn nên học hỏi.</a:t>
              </a:r>
            </a:p>
            <a:p>
              <a:pPr>
                <a:lnSpc>
                  <a:spcPts val="4200"/>
                </a:lnSpc>
              </a:pPr>
              <a:r>
                <a:rPr lang="en-US" sz="3000">
                  <a:solidFill>
                    <a:srgbClr val="000000"/>
                  </a:solidFill>
                  <a:latin typeface="Open Sans Extra Bold"/>
                </a:rPr>
                <a:t> </a:t>
              </a:r>
            </a:p>
            <a:p>
              <a:pPr algn="ctr">
                <a:lnSpc>
                  <a:spcPts val="4200"/>
                </a:lnSpc>
              </a:pPr>
            </a:p>
            <a:p>
              <a:pPr algn="ctr">
                <a:lnSpc>
                  <a:spcPts val="4200"/>
                </a:lnSpc>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907455" y="759108"/>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243436" y="1062672"/>
            <a:ext cx="9801128" cy="1193800"/>
          </a:xfrm>
          <a:prstGeom prst="rect">
            <a:avLst/>
          </a:prstGeom>
        </p:spPr>
        <p:txBody>
          <a:bodyPr anchor="t" rtlCol="false" tIns="0" lIns="0" bIns="0" rIns="0">
            <a:spAutoFit/>
          </a:bodyPr>
          <a:lstStyle/>
          <a:p>
            <a:pPr algn="ctr">
              <a:lnSpc>
                <a:spcPts val="9799"/>
              </a:lnSpc>
            </a:pPr>
            <a:r>
              <a:rPr lang="en-US" sz="6999">
                <a:solidFill>
                  <a:srgbClr val="000000"/>
                </a:solidFill>
                <a:latin typeface="Paytone One"/>
              </a:rPr>
              <a:t>Thư viện Numpy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DAF4QJIH2ho</dc:identifier>
  <dcterms:modified xsi:type="dcterms:W3CDTF">2011-08-01T06:04:30Z</dcterms:modified>
  <cp:revision>1</cp:revision>
  <dc:title>Brown Aesthetic Group Project Presentation</dc:title>
</cp:coreProperties>
</file>